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303" r:id="rId3"/>
    <p:sldId id="258" r:id="rId4"/>
    <p:sldId id="259" r:id="rId5"/>
    <p:sldId id="260" r:id="rId6"/>
    <p:sldId id="304" r:id="rId7"/>
    <p:sldId id="262" r:id="rId8"/>
    <p:sldId id="263" r:id="rId9"/>
    <p:sldId id="264" r:id="rId10"/>
    <p:sldId id="266" r:id="rId11"/>
    <p:sldId id="271" r:id="rId12"/>
    <p:sldId id="272" r:id="rId13"/>
    <p:sldId id="273" r:id="rId14"/>
    <p:sldId id="274" r:id="rId15"/>
    <p:sldId id="275" r:id="rId16"/>
    <p:sldId id="277" r:id="rId17"/>
    <p:sldId id="278" r:id="rId18"/>
    <p:sldId id="279" r:id="rId19"/>
    <p:sldId id="280" r:id="rId20"/>
    <p:sldId id="281" r:id="rId21"/>
    <p:sldId id="306" r:id="rId22"/>
    <p:sldId id="307" r:id="rId23"/>
    <p:sldId id="308" r:id="rId24"/>
    <p:sldId id="310" r:id="rId25"/>
    <p:sldId id="309" r:id="rId26"/>
    <p:sldId id="298" r:id="rId27"/>
    <p:sldId id="300" r:id="rId28"/>
    <p:sldId id="311"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Helvetica Neue" panose="02000503000000020004" pitchFamily="2" charset="0"/>
      <p:regular r:id="rId35"/>
      <p:bold r:id="rId36"/>
      <p:italic r:id="rId37"/>
      <p:boldItalic r:id="rId38"/>
    </p:embeddedFont>
    <p:embeddedFont>
      <p:font typeface="Karla" pitchFamily="2" charset="77"/>
      <p:regular r:id="rId39"/>
      <p:bold r:id="rId40"/>
      <p:italic r:id="rId41"/>
      <p:boldItalic r:id="rId42"/>
    </p:embeddedFont>
    <p:embeddedFont>
      <p:font typeface="Raleway" pitchFamily="2" charset="77"/>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D176-5344-4082-9E2C-E48B3CA97F19}">
  <a:tblStyle styleId="{F671D176-5344-4082-9E2C-E48B3CA97F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BC7A881-8D6E-43A2-8AE5-B76FCD69A6A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0"/>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4d49fb783_7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4d49fb783_7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4ef3675a8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4ef3675a8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4ef3675a8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4ef3675a8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d49fb783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4d49fb783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79cbfe8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79cbfe8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735e12ab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7735e12ab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4ef3675a8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4ef3675a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4ef3675a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4ef3675a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4d49fb783_1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4d49fb783_1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6027f0d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76027f0d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47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d49fb783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d49fb783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82118bee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782118be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586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4ef3675a8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4ef3675a8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163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7abd66d94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7abd66d94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90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76027f0d5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76027f0d5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7abd66d94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7abd66d94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4d49fb783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4d49fb78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4d49fb783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4d49fb783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4d49fb783_4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4d49fb783_4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4d49fb783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4d49fb783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4d49fb783_4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4d49fb783_4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4d49fb783_7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4d49fb783_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4d49fb783_7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4d49fb783_7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rgbClr val="A61C00"/>
                </a:solidFill>
                <a:latin typeface="Raleway"/>
                <a:ea typeface="Raleway"/>
                <a:cs typeface="Raleway"/>
                <a:sym typeface="Raleway"/>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worldlywise.pbworks.com/w/page/26474623/The%20causes%20and%20effects%20of%20wildfires%20and%20how%20people%20prepare%20for%20and%20respond%20to%20the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www.ncei.noaa.gov/data/global-summary-of-the-day/access/"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36675"/>
            <a:ext cx="8520600" cy="19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2400" b="1" dirty="0">
              <a:latin typeface="Karla"/>
              <a:ea typeface="Karla"/>
              <a:cs typeface="Karla"/>
              <a:sym typeface="Karla"/>
            </a:endParaRPr>
          </a:p>
          <a:p>
            <a:pPr marL="0" lvl="0" indent="0" algn="l" rtl="0">
              <a:spcBef>
                <a:spcPts val="0"/>
              </a:spcBef>
              <a:spcAft>
                <a:spcPts val="0"/>
              </a:spcAft>
              <a:buNone/>
            </a:pPr>
            <a:endParaRPr sz="2400" b="1" dirty="0">
              <a:latin typeface="Karla"/>
              <a:ea typeface="Karla"/>
              <a:cs typeface="Karla"/>
              <a:sym typeface="Karla"/>
            </a:endParaRPr>
          </a:p>
          <a:p>
            <a:pPr marL="0" lvl="0" indent="0" algn="ctr" rtl="0">
              <a:spcBef>
                <a:spcPts val="0"/>
              </a:spcBef>
              <a:spcAft>
                <a:spcPts val="0"/>
              </a:spcAft>
              <a:buNone/>
            </a:pPr>
            <a:endParaRPr sz="2400" b="1" dirty="0">
              <a:latin typeface="Karla"/>
              <a:ea typeface="Karla"/>
              <a:cs typeface="Karla"/>
              <a:sym typeface="Karla"/>
            </a:endParaRPr>
          </a:p>
          <a:p>
            <a:r>
              <a:rPr lang="en-US" sz="2400" dirty="0">
                <a:solidFill>
                  <a:schemeClr val="tx1"/>
                </a:solidFill>
              </a:rPr>
              <a:t>Wildfire Fire Risk Prediction and Detection using Machine Learning in San Diego, California </a:t>
            </a:r>
            <a:br>
              <a:rPr lang="en-US" sz="2400" dirty="0"/>
            </a:br>
            <a:endParaRPr sz="2400" dirty="0"/>
          </a:p>
        </p:txBody>
      </p:sp>
      <p:sp>
        <p:nvSpPr>
          <p:cNvPr id="55" name="Google Shape;55;p13"/>
          <p:cNvSpPr txBox="1">
            <a:spLocks noGrp="1"/>
          </p:cNvSpPr>
          <p:nvPr>
            <p:ph type="subTitle" idx="1"/>
          </p:nvPr>
        </p:nvSpPr>
        <p:spPr>
          <a:xfrm>
            <a:off x="311700" y="1679500"/>
            <a:ext cx="8520600" cy="29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400" u="sng" dirty="0">
              <a:solidFill>
                <a:srgbClr val="000000"/>
              </a:solidFill>
            </a:endParaRPr>
          </a:p>
          <a:p>
            <a:pPr marL="0" lvl="0" indent="0" algn="ctr" rtl="0">
              <a:spcBef>
                <a:spcPts val="0"/>
              </a:spcBef>
              <a:spcAft>
                <a:spcPts val="0"/>
              </a:spcAft>
              <a:buNone/>
            </a:pPr>
            <a:endParaRPr dirty="0"/>
          </a:p>
        </p:txBody>
      </p:sp>
      <p:pic>
        <p:nvPicPr>
          <p:cNvPr id="57" name="Google Shape;57;p13"/>
          <p:cNvPicPr preferRelativeResize="0"/>
          <p:nvPr/>
        </p:nvPicPr>
        <p:blipFill>
          <a:blip r:embed="rId3">
            <a:alphaModFix/>
          </a:blip>
          <a:stretch>
            <a:fillRect/>
          </a:stretch>
        </p:blipFill>
        <p:spPr>
          <a:xfrm>
            <a:off x="3903982" y="1676388"/>
            <a:ext cx="1336031" cy="1172342"/>
          </a:xfrm>
          <a:prstGeom prst="rect">
            <a:avLst/>
          </a:prstGeom>
          <a:noFill/>
          <a:ln>
            <a:noFill/>
          </a:ln>
        </p:spPr>
      </p:pic>
      <p:sp>
        <p:nvSpPr>
          <p:cNvPr id="2" name="TextBox 1">
            <a:extLst>
              <a:ext uri="{FF2B5EF4-FFF2-40B4-BE49-F238E27FC236}">
                <a16:creationId xmlns:a16="http://schemas.microsoft.com/office/drawing/2014/main" id="{F4C3FDD0-869F-9141-BE8A-D053D68F609D}"/>
              </a:ext>
            </a:extLst>
          </p:cNvPr>
          <p:cNvSpPr txBox="1"/>
          <p:nvPr/>
        </p:nvSpPr>
        <p:spPr>
          <a:xfrm>
            <a:off x="1393083" y="3360776"/>
            <a:ext cx="6357831" cy="1661993"/>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Ashima Malik, </a:t>
            </a:r>
            <a:r>
              <a:rPr lang="en-US" dirty="0" err="1">
                <a:latin typeface="Times New Roman" panose="02020603050405020304" pitchFamily="18" charset="0"/>
                <a:cs typeface="Times New Roman" panose="02020603050405020304" pitchFamily="18" charset="0"/>
              </a:rPr>
              <a:t>Nasrajan</a:t>
            </a:r>
            <a:r>
              <a:rPr lang="en-US" dirty="0">
                <a:latin typeface="Times New Roman" panose="02020603050405020304" pitchFamily="18" charset="0"/>
                <a:cs typeface="Times New Roman" panose="02020603050405020304" pitchFamily="18" charset="0"/>
              </a:rPr>
              <a:t> Jalin, </a:t>
            </a:r>
            <a:r>
              <a:rPr lang="en-US" dirty="0" err="1">
                <a:latin typeface="Times New Roman" panose="02020603050405020304" pitchFamily="18" charset="0"/>
                <a:cs typeface="Times New Roman" panose="02020603050405020304" pitchFamily="18" charset="0"/>
              </a:rPr>
              <a:t>Shalu</a:t>
            </a:r>
            <a:r>
              <a:rPr lang="en-US" dirty="0">
                <a:latin typeface="Times New Roman" panose="02020603050405020304" pitchFamily="18" charset="0"/>
                <a:cs typeface="Times New Roman" panose="02020603050405020304" pitchFamily="18" charset="0"/>
              </a:rPr>
              <a:t> Rani, Priyanka Singhal, </a:t>
            </a:r>
            <a:r>
              <a:rPr lang="en-US" dirty="0" err="1">
                <a:latin typeface="Times New Roman" panose="02020603050405020304" pitchFamily="18" charset="0"/>
                <a:cs typeface="Times New Roman" panose="02020603050405020304" pitchFamily="18" charset="0"/>
              </a:rPr>
              <a:t>Supriya</a:t>
            </a:r>
            <a:r>
              <a:rPr lang="en-US" dirty="0">
                <a:latin typeface="Times New Roman" panose="02020603050405020304" pitchFamily="18" charset="0"/>
                <a:cs typeface="Times New Roman" panose="02020603050405020304" pitchFamily="18" charset="0"/>
              </a:rPr>
              <a:t> Jain, Jerry Gao </a:t>
            </a:r>
          </a:p>
          <a:p>
            <a:r>
              <a:rPr lang="en-US"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San Jose State University, San Jose, United States </a:t>
            </a:r>
          </a:p>
          <a:p>
            <a:endParaRPr lang="en-US" dirty="0"/>
          </a:p>
          <a:p>
            <a:r>
              <a:rPr lang="en-US" dirty="0"/>
              <a:t> </a:t>
            </a:r>
          </a:p>
          <a:p>
            <a:r>
              <a:rPr lang="en-US" dirty="0"/>
              <a:t> </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Dataset study - Fire History</a:t>
            </a:r>
            <a:endParaRPr b="1" dirty="0">
              <a:solidFill>
                <a:srgbClr val="A61C00"/>
              </a:solidFill>
              <a:latin typeface="Times New Roman" panose="02020603050405020304" pitchFamily="18" charset="0"/>
              <a:cs typeface="Times New Roman" panose="02020603050405020304" pitchFamily="18" charset="0"/>
              <a:sym typeface="Raleway"/>
            </a:endParaRPr>
          </a:p>
        </p:txBody>
      </p:sp>
      <p:sp>
        <p:nvSpPr>
          <p:cNvPr id="161" name="Google Shape;16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Clr>
                <a:srgbClr val="000000"/>
              </a:buClr>
              <a:buSzPts val="1800"/>
              <a:buFont typeface="Karla"/>
              <a:buChar char="●"/>
            </a:pPr>
            <a:r>
              <a:rPr lang="en" dirty="0">
                <a:solidFill>
                  <a:srgbClr val="000000"/>
                </a:solidFill>
                <a:latin typeface="Karla"/>
                <a:ea typeface="Karla"/>
                <a:cs typeface="Karla"/>
                <a:sym typeface="Karla"/>
              </a:rPr>
              <a:t>Frequency - Daily</a:t>
            </a:r>
            <a:endParaRPr dirty="0">
              <a:solidFill>
                <a:srgbClr val="000000"/>
              </a:solidFill>
              <a:latin typeface="Karla"/>
              <a:ea typeface="Karla"/>
              <a:cs typeface="Karla"/>
              <a:sym typeface="Karla"/>
            </a:endParaRPr>
          </a:p>
          <a:p>
            <a:pPr marL="457200" lvl="0" indent="-342900" algn="just" rtl="0">
              <a:lnSpc>
                <a:spcPct val="100000"/>
              </a:lnSpc>
              <a:spcBef>
                <a:spcPts val="0"/>
              </a:spcBef>
              <a:spcAft>
                <a:spcPts val="0"/>
              </a:spcAft>
              <a:buClr>
                <a:srgbClr val="000000"/>
              </a:buClr>
              <a:buSzPts val="1800"/>
              <a:buFont typeface="Karla"/>
              <a:buChar char="●"/>
            </a:pPr>
            <a:r>
              <a:rPr lang="en" dirty="0">
                <a:solidFill>
                  <a:srgbClr val="000000"/>
                </a:solidFill>
                <a:latin typeface="Karla"/>
                <a:ea typeface="Karla"/>
                <a:cs typeface="Karla"/>
                <a:sym typeface="Karla"/>
              </a:rPr>
              <a:t>Data History - 2011 - 2018</a:t>
            </a:r>
            <a:endParaRPr dirty="0">
              <a:solidFill>
                <a:srgbClr val="000000"/>
              </a:solidFill>
              <a:latin typeface="Karla"/>
              <a:ea typeface="Karla"/>
              <a:cs typeface="Karla"/>
              <a:sym typeface="Karla"/>
            </a:endParaRPr>
          </a:p>
          <a:p>
            <a:pPr marL="0" lvl="0" indent="0" algn="just" rtl="0">
              <a:lnSpc>
                <a:spcPct val="100000"/>
              </a:lnSpc>
              <a:spcBef>
                <a:spcPts val="0"/>
              </a:spcBef>
              <a:spcAft>
                <a:spcPts val="0"/>
              </a:spcAft>
              <a:buNone/>
            </a:pPr>
            <a:endParaRPr dirty="0">
              <a:solidFill>
                <a:schemeClr val="dk1"/>
              </a:solidFill>
            </a:endParaRPr>
          </a:p>
          <a:p>
            <a:pPr marL="0" lvl="0" indent="0" algn="just" rtl="0">
              <a:lnSpc>
                <a:spcPct val="100000"/>
              </a:lnSpc>
              <a:spcBef>
                <a:spcPts val="0"/>
              </a:spcBef>
              <a:spcAft>
                <a:spcPts val="0"/>
              </a:spcAft>
              <a:buNone/>
            </a:pPr>
            <a:endParaRPr dirty="0">
              <a:solidFill>
                <a:schemeClr val="dk1"/>
              </a:solidFill>
            </a:endParaRPr>
          </a:p>
        </p:txBody>
      </p:sp>
      <p:sp>
        <p:nvSpPr>
          <p:cNvPr id="162" name="Google Shape;162;p23"/>
          <p:cNvSpPr txBox="1"/>
          <p:nvPr/>
        </p:nvSpPr>
        <p:spPr>
          <a:xfrm>
            <a:off x="-325450" y="4274675"/>
            <a:ext cx="9071700" cy="3000000"/>
          </a:xfrm>
          <a:prstGeom prst="rect">
            <a:avLst/>
          </a:prstGeom>
          <a:noFill/>
          <a:ln>
            <a:noFill/>
          </a:ln>
        </p:spPr>
        <p:txBody>
          <a:bodyPr spcFirstLastPara="1" wrap="square" lIns="91425" tIns="91425" rIns="91425" bIns="91425" anchor="t" anchorCtr="0">
            <a:noAutofit/>
          </a:bodyPr>
          <a:lstStyle/>
          <a:p>
            <a:pPr marL="914400" lvl="0" algn="just"/>
            <a:r>
              <a:rPr lang="en" dirty="0" err="1">
                <a:latin typeface="Karla"/>
                <a:ea typeface="Karla"/>
                <a:cs typeface="Karla"/>
                <a:sym typeface="Karla"/>
              </a:rPr>
              <a:t>DataSource</a:t>
            </a:r>
            <a:r>
              <a:rPr lang="en" dirty="0">
                <a:latin typeface="Karla"/>
                <a:ea typeface="Karla"/>
                <a:cs typeface="Karla"/>
                <a:sym typeface="Karla"/>
              </a:rPr>
              <a:t>: </a:t>
            </a:r>
            <a:r>
              <a:rPr lang="en-US" dirty="0">
                <a:uFill>
                  <a:noFill/>
                </a:uFill>
                <a:latin typeface="Karla"/>
                <a:ea typeface="Karla"/>
                <a:cs typeface="Karla"/>
                <a:sym typeface="Karla"/>
              </a:rPr>
              <a:t>https://</a:t>
            </a:r>
            <a:r>
              <a:rPr lang="en-US" dirty="0" err="1">
                <a:uFill>
                  <a:noFill/>
                </a:uFill>
                <a:latin typeface="Karla"/>
                <a:ea typeface="Karla"/>
                <a:cs typeface="Karla"/>
                <a:sym typeface="Karla"/>
              </a:rPr>
              <a:t>frap.fire.ca.gov</a:t>
            </a:r>
            <a:r>
              <a:rPr lang="en-US" dirty="0">
                <a:uFill>
                  <a:noFill/>
                </a:uFill>
                <a:latin typeface="Karla"/>
                <a:ea typeface="Karla"/>
                <a:cs typeface="Karla"/>
                <a:sym typeface="Karla"/>
              </a:rPr>
              <a:t>/</a:t>
            </a:r>
            <a:endParaRPr dirty="0">
              <a:solidFill>
                <a:srgbClr val="0000FF"/>
              </a:solidFill>
              <a:latin typeface="Karla"/>
              <a:ea typeface="Karla"/>
              <a:cs typeface="Karla"/>
              <a:sym typeface="Karla"/>
            </a:endParaRPr>
          </a:p>
        </p:txBody>
      </p:sp>
      <p:pic>
        <p:nvPicPr>
          <p:cNvPr id="163" name="Google Shape;163;p23"/>
          <p:cNvPicPr preferRelativeResize="0"/>
          <p:nvPr/>
        </p:nvPicPr>
        <p:blipFill>
          <a:blip r:embed="rId3">
            <a:alphaModFix/>
          </a:blip>
          <a:stretch>
            <a:fillRect/>
          </a:stretch>
        </p:blipFill>
        <p:spPr>
          <a:xfrm>
            <a:off x="6754250" y="731375"/>
            <a:ext cx="1992000" cy="398400"/>
          </a:xfrm>
          <a:prstGeom prst="rect">
            <a:avLst/>
          </a:prstGeom>
          <a:noFill/>
          <a:ln w="9525" cap="flat" cmpd="sng">
            <a:solidFill>
              <a:srgbClr val="980000"/>
            </a:solidFill>
            <a:prstDash val="solid"/>
            <a:round/>
            <a:headEnd type="none" w="sm" len="sm"/>
            <a:tailEnd type="none" w="sm" len="sm"/>
          </a:ln>
        </p:spPr>
      </p:pic>
      <p:pic>
        <p:nvPicPr>
          <p:cNvPr id="167" name="Google Shape;167;p23"/>
          <p:cNvPicPr preferRelativeResize="0"/>
          <p:nvPr/>
        </p:nvPicPr>
        <p:blipFill>
          <a:blip r:embed="rId4">
            <a:alphaModFix/>
          </a:blip>
          <a:stretch>
            <a:fillRect/>
          </a:stretch>
        </p:blipFill>
        <p:spPr>
          <a:xfrm>
            <a:off x="475350" y="2161225"/>
            <a:ext cx="8520599" cy="1975175"/>
          </a:xfrm>
          <a:prstGeom prst="rect">
            <a:avLst/>
          </a:prstGeom>
          <a:noFill/>
          <a:ln w="9525" cap="flat" cmpd="sng">
            <a:solidFill>
              <a:srgbClr val="A61C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Dataset study - Remote Sensing Data</a:t>
            </a:r>
            <a:endParaRPr dirty="0">
              <a:latin typeface="Times New Roman" panose="02020603050405020304" pitchFamily="18" charset="0"/>
              <a:cs typeface="Times New Roman" panose="02020603050405020304" pitchFamily="18" charset="0"/>
            </a:endParaRPr>
          </a:p>
        </p:txBody>
      </p:sp>
      <p:pic>
        <p:nvPicPr>
          <p:cNvPr id="214" name="Google Shape;214;p28"/>
          <p:cNvPicPr preferRelativeResize="0"/>
          <p:nvPr/>
        </p:nvPicPr>
        <p:blipFill>
          <a:blip r:embed="rId3">
            <a:alphaModFix/>
          </a:blip>
          <a:stretch>
            <a:fillRect/>
          </a:stretch>
        </p:blipFill>
        <p:spPr>
          <a:xfrm>
            <a:off x="7749975" y="520600"/>
            <a:ext cx="856075" cy="779829"/>
          </a:xfrm>
          <a:prstGeom prst="rect">
            <a:avLst/>
          </a:prstGeom>
          <a:noFill/>
          <a:ln w="9525" cap="flat" cmpd="sng">
            <a:solidFill>
              <a:srgbClr val="980000"/>
            </a:solidFill>
            <a:prstDash val="solid"/>
            <a:round/>
            <a:headEnd type="none" w="sm" len="sm"/>
            <a:tailEnd type="none" w="sm" len="sm"/>
          </a:ln>
        </p:spPr>
      </p:pic>
      <p:sp>
        <p:nvSpPr>
          <p:cNvPr id="215" name="Google Shape;215;p28"/>
          <p:cNvSpPr txBox="1"/>
          <p:nvPr/>
        </p:nvSpPr>
        <p:spPr>
          <a:xfrm>
            <a:off x="7529900" y="1424900"/>
            <a:ext cx="1302300" cy="7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LandSat 8 </a:t>
            </a:r>
            <a:endParaRPr>
              <a:latin typeface="Karla"/>
              <a:ea typeface="Karla"/>
              <a:cs typeface="Karla"/>
              <a:sym typeface="Karla"/>
            </a:endParaRPr>
          </a:p>
          <a:p>
            <a:pPr marL="0" lvl="0" indent="0" algn="l" rtl="0">
              <a:spcBef>
                <a:spcPts val="0"/>
              </a:spcBef>
              <a:spcAft>
                <a:spcPts val="0"/>
              </a:spcAft>
              <a:buNone/>
            </a:pPr>
            <a:r>
              <a:rPr lang="en">
                <a:latin typeface="Karla"/>
                <a:ea typeface="Karla"/>
                <a:cs typeface="Karla"/>
                <a:sym typeface="Karla"/>
              </a:rPr>
              <a:t>LandSat 7 ETM+ (Terra)</a:t>
            </a:r>
            <a:endParaRPr>
              <a:latin typeface="Karla"/>
              <a:ea typeface="Karla"/>
              <a:cs typeface="Karla"/>
              <a:sym typeface="Karla"/>
            </a:endParaRPr>
          </a:p>
        </p:txBody>
      </p:sp>
      <p:sp>
        <p:nvSpPr>
          <p:cNvPr id="216" name="Google Shape;216;p28"/>
          <p:cNvSpPr txBox="1"/>
          <p:nvPr/>
        </p:nvSpPr>
        <p:spPr>
          <a:xfrm>
            <a:off x="416600" y="1075050"/>
            <a:ext cx="7113300" cy="30963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Clr>
                <a:srgbClr val="000000"/>
              </a:buClr>
              <a:buSzPts val="1800"/>
              <a:buFont typeface="Karla"/>
              <a:buChar char="●"/>
            </a:pPr>
            <a:r>
              <a:rPr lang="en" sz="1800">
                <a:latin typeface="Karla"/>
                <a:ea typeface="Karla"/>
                <a:cs typeface="Karla"/>
                <a:sym typeface="Karla"/>
              </a:rPr>
              <a:t>Landsat 8 data with 11 bands</a:t>
            </a:r>
            <a:endParaRPr sz="1800">
              <a:latin typeface="Karla"/>
              <a:ea typeface="Karla"/>
              <a:cs typeface="Karla"/>
              <a:sym typeface="Karla"/>
            </a:endParaRPr>
          </a:p>
          <a:p>
            <a:pPr marL="457200" lvl="0" indent="-342900" algn="just" rtl="0">
              <a:spcBef>
                <a:spcPts val="0"/>
              </a:spcBef>
              <a:spcAft>
                <a:spcPts val="0"/>
              </a:spcAft>
              <a:buClr>
                <a:srgbClr val="000000"/>
              </a:buClr>
              <a:buSzPts val="1800"/>
              <a:buFont typeface="Karla"/>
              <a:buChar char="●"/>
            </a:pPr>
            <a:r>
              <a:rPr lang="en" sz="1800">
                <a:latin typeface="Karla"/>
                <a:ea typeface="Karla"/>
                <a:cs typeface="Karla"/>
                <a:sym typeface="Karla"/>
              </a:rPr>
              <a:t>Data History - 2013 - 2020</a:t>
            </a:r>
            <a:endParaRPr sz="1800">
              <a:latin typeface="Karla"/>
              <a:ea typeface="Karla"/>
              <a:cs typeface="Karla"/>
              <a:sym typeface="Karla"/>
            </a:endParaRPr>
          </a:p>
          <a:p>
            <a:pPr marL="457200" lvl="0" indent="-342900" algn="just" rtl="0">
              <a:spcBef>
                <a:spcPts val="0"/>
              </a:spcBef>
              <a:spcAft>
                <a:spcPts val="0"/>
              </a:spcAft>
              <a:buClr>
                <a:srgbClr val="000000"/>
              </a:buClr>
              <a:buSzPts val="1800"/>
              <a:buFont typeface="Karla"/>
              <a:buChar char="●"/>
            </a:pPr>
            <a:r>
              <a:rPr lang="en" sz="1800">
                <a:latin typeface="Karla"/>
                <a:ea typeface="Karla"/>
                <a:cs typeface="Karla"/>
                <a:sym typeface="Karla"/>
              </a:rPr>
              <a:t>Data Format - Shapefile, KML and CSV</a:t>
            </a:r>
            <a:endParaRPr sz="1800">
              <a:latin typeface="Karla"/>
              <a:ea typeface="Karla"/>
              <a:cs typeface="Karla"/>
              <a:sym typeface="Karla"/>
            </a:endParaRPr>
          </a:p>
          <a:p>
            <a:pPr marL="457200" lvl="0" indent="-342900" algn="just" rtl="0">
              <a:spcBef>
                <a:spcPts val="0"/>
              </a:spcBef>
              <a:spcAft>
                <a:spcPts val="0"/>
              </a:spcAft>
              <a:buClr>
                <a:srgbClr val="000000"/>
              </a:buClr>
              <a:buSzPts val="1800"/>
              <a:buFont typeface="Karla"/>
              <a:buChar char="●"/>
            </a:pPr>
            <a:r>
              <a:rPr lang="en" sz="1800">
                <a:latin typeface="Karla"/>
                <a:ea typeface="Karla"/>
                <a:cs typeface="Karla"/>
                <a:sym typeface="Karla"/>
              </a:rPr>
              <a:t>30m resolution and 16-day revisit duration.</a:t>
            </a:r>
            <a:endParaRPr sz="1800">
              <a:latin typeface="Karla"/>
              <a:ea typeface="Karla"/>
              <a:cs typeface="Karla"/>
              <a:sym typeface="Karla"/>
            </a:endParaRPr>
          </a:p>
          <a:p>
            <a:pPr marL="0" lvl="0" indent="0" algn="just" rtl="0">
              <a:spcBef>
                <a:spcPts val="900"/>
              </a:spcBef>
              <a:spcAft>
                <a:spcPts val="0"/>
              </a:spcAft>
              <a:buNone/>
            </a:pPr>
            <a:endParaRPr sz="1800">
              <a:latin typeface="Karla"/>
              <a:ea typeface="Karla"/>
              <a:cs typeface="Karla"/>
              <a:sym typeface="Karla"/>
            </a:endParaRPr>
          </a:p>
        </p:txBody>
      </p:sp>
      <p:pic>
        <p:nvPicPr>
          <p:cNvPr id="217" name="Google Shape;217;p28"/>
          <p:cNvPicPr preferRelativeResize="0"/>
          <p:nvPr/>
        </p:nvPicPr>
        <p:blipFill>
          <a:blip r:embed="rId4">
            <a:alphaModFix/>
          </a:blip>
          <a:stretch>
            <a:fillRect/>
          </a:stretch>
        </p:blipFill>
        <p:spPr>
          <a:xfrm>
            <a:off x="254100" y="2484550"/>
            <a:ext cx="2167049" cy="2378924"/>
          </a:xfrm>
          <a:prstGeom prst="rect">
            <a:avLst/>
          </a:prstGeom>
          <a:noFill/>
          <a:ln w="9525" cap="flat" cmpd="sng">
            <a:solidFill>
              <a:srgbClr val="980000"/>
            </a:solidFill>
            <a:prstDash val="solid"/>
            <a:round/>
            <a:headEnd type="none" w="sm" len="sm"/>
            <a:tailEnd type="none" w="sm" len="sm"/>
          </a:ln>
        </p:spPr>
      </p:pic>
      <p:sp>
        <p:nvSpPr>
          <p:cNvPr id="218" name="Google Shape;218;p28"/>
          <p:cNvSpPr txBox="1"/>
          <p:nvPr/>
        </p:nvSpPr>
        <p:spPr>
          <a:xfrm>
            <a:off x="2687600" y="2484550"/>
            <a:ext cx="2340000" cy="4170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BAND 2 - Visible Blue </a:t>
            </a:r>
            <a:endParaRPr b="1"/>
          </a:p>
        </p:txBody>
      </p:sp>
      <p:sp>
        <p:nvSpPr>
          <p:cNvPr id="219" name="Google Shape;219;p28"/>
          <p:cNvSpPr txBox="1"/>
          <p:nvPr/>
        </p:nvSpPr>
        <p:spPr>
          <a:xfrm>
            <a:off x="5294050" y="2478838"/>
            <a:ext cx="2525400" cy="6348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BAND 6 - Short Wavelength Infrared (SWIR 1)</a:t>
            </a:r>
            <a:endParaRPr/>
          </a:p>
        </p:txBody>
      </p:sp>
      <p:sp>
        <p:nvSpPr>
          <p:cNvPr id="220" name="Google Shape;220;p28"/>
          <p:cNvSpPr txBox="1"/>
          <p:nvPr/>
        </p:nvSpPr>
        <p:spPr>
          <a:xfrm>
            <a:off x="2687600" y="3045425"/>
            <a:ext cx="2340000" cy="4170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BAND 3 - Visible Green</a:t>
            </a:r>
            <a:endParaRPr/>
          </a:p>
        </p:txBody>
      </p:sp>
      <p:sp>
        <p:nvSpPr>
          <p:cNvPr id="221" name="Google Shape;221;p28"/>
          <p:cNvSpPr txBox="1"/>
          <p:nvPr/>
        </p:nvSpPr>
        <p:spPr>
          <a:xfrm>
            <a:off x="5294050" y="3251055"/>
            <a:ext cx="2525400" cy="5727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BAND 7 - Short Wavelength Infrared (SWIR 2)</a:t>
            </a:r>
            <a:endParaRPr/>
          </a:p>
        </p:txBody>
      </p:sp>
      <p:sp>
        <p:nvSpPr>
          <p:cNvPr id="222" name="Google Shape;222;p28"/>
          <p:cNvSpPr txBox="1"/>
          <p:nvPr/>
        </p:nvSpPr>
        <p:spPr>
          <a:xfrm>
            <a:off x="2687600" y="3606300"/>
            <a:ext cx="2340000" cy="4785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BAND 4 - Visible Red</a:t>
            </a:r>
            <a:endParaRPr/>
          </a:p>
        </p:txBody>
      </p:sp>
      <p:sp>
        <p:nvSpPr>
          <p:cNvPr id="223" name="Google Shape;223;p28"/>
          <p:cNvSpPr txBox="1"/>
          <p:nvPr/>
        </p:nvSpPr>
        <p:spPr>
          <a:xfrm>
            <a:off x="5294050" y="3961150"/>
            <a:ext cx="2525400" cy="4785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BAND 10 - Thermal Infrared</a:t>
            </a:r>
            <a:endParaRPr/>
          </a:p>
        </p:txBody>
      </p:sp>
      <p:sp>
        <p:nvSpPr>
          <p:cNvPr id="224" name="Google Shape;224;p28"/>
          <p:cNvSpPr/>
          <p:nvPr/>
        </p:nvSpPr>
        <p:spPr>
          <a:xfrm rot="363558">
            <a:off x="5533280" y="1169844"/>
            <a:ext cx="1216396" cy="111051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Karla"/>
              <a:ea typeface="Karla"/>
              <a:cs typeface="Karla"/>
              <a:sym typeface="Karla"/>
            </a:endParaRPr>
          </a:p>
        </p:txBody>
      </p:sp>
      <p:sp>
        <p:nvSpPr>
          <p:cNvPr id="225" name="Google Shape;225;p28"/>
          <p:cNvSpPr/>
          <p:nvPr/>
        </p:nvSpPr>
        <p:spPr>
          <a:xfrm>
            <a:off x="6000750" y="1047500"/>
            <a:ext cx="266400" cy="301200"/>
          </a:xfrm>
          <a:prstGeom prst="ellipse">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txBox="1"/>
          <p:nvPr/>
        </p:nvSpPr>
        <p:spPr>
          <a:xfrm rot="165770">
            <a:off x="5496015" y="1408953"/>
            <a:ext cx="1275883" cy="4784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4125"/>
                </a:solidFill>
                <a:latin typeface="Karla"/>
                <a:ea typeface="Karla"/>
                <a:cs typeface="Karla"/>
                <a:sym typeface="Karla"/>
              </a:rPr>
              <a:t>Path: 40, 41</a:t>
            </a:r>
            <a:endParaRPr>
              <a:solidFill>
                <a:srgbClr val="CC4125"/>
              </a:solidFill>
              <a:latin typeface="Karla"/>
              <a:ea typeface="Karla"/>
              <a:cs typeface="Karla"/>
              <a:sym typeface="Karla"/>
            </a:endParaRPr>
          </a:p>
          <a:p>
            <a:pPr marL="0" lvl="0" indent="0" algn="l" rtl="0">
              <a:spcBef>
                <a:spcPts val="0"/>
              </a:spcBef>
              <a:spcAft>
                <a:spcPts val="0"/>
              </a:spcAft>
              <a:buNone/>
            </a:pPr>
            <a:r>
              <a:rPr lang="en">
                <a:solidFill>
                  <a:srgbClr val="CC4125"/>
                </a:solidFill>
                <a:latin typeface="Karla"/>
                <a:ea typeface="Karla"/>
                <a:cs typeface="Karla"/>
                <a:sym typeface="Karla"/>
              </a:rPr>
              <a:t>Row:  37, 36</a:t>
            </a:r>
            <a:endParaRPr>
              <a:solidFill>
                <a:srgbClr val="CC4125"/>
              </a:solidFill>
              <a:latin typeface="Karla"/>
              <a:ea typeface="Karla"/>
              <a:cs typeface="Karla"/>
              <a:sym typeface="Karla"/>
            </a:endParaRPr>
          </a:p>
        </p:txBody>
      </p:sp>
      <p:sp>
        <p:nvSpPr>
          <p:cNvPr id="227" name="Google Shape;227;p28"/>
          <p:cNvSpPr txBox="1"/>
          <p:nvPr/>
        </p:nvSpPr>
        <p:spPr>
          <a:xfrm>
            <a:off x="2687600" y="4228675"/>
            <a:ext cx="2340000" cy="6348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BAND 5 - Near Infrared (NIR)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300175" y="302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rgbClr val="A61C00"/>
                </a:solidFill>
                <a:latin typeface="Times New Roman" panose="02020603050405020304" pitchFamily="18" charset="0"/>
                <a:cs typeface="Times New Roman" panose="02020603050405020304" pitchFamily="18" charset="0"/>
                <a:sym typeface="Raleway"/>
              </a:rPr>
              <a:t>Dataset study - Remote Sensing Data</a:t>
            </a:r>
            <a:endParaRPr dirty="0">
              <a:latin typeface="Times New Roman" panose="02020603050405020304" pitchFamily="18" charset="0"/>
              <a:cs typeface="Times New Roman" panose="02020603050405020304" pitchFamily="18" charset="0"/>
            </a:endParaRPr>
          </a:p>
        </p:txBody>
      </p:sp>
      <p:sp>
        <p:nvSpPr>
          <p:cNvPr id="233" name="Google Shape;233;p29"/>
          <p:cNvSpPr txBox="1">
            <a:spLocks noGrp="1"/>
          </p:cNvSpPr>
          <p:nvPr>
            <p:ph type="body" idx="1"/>
          </p:nvPr>
        </p:nvSpPr>
        <p:spPr>
          <a:xfrm>
            <a:off x="311700" y="748350"/>
            <a:ext cx="4003800" cy="1619400"/>
          </a:xfrm>
          <a:prstGeom prst="rect">
            <a:avLst/>
          </a:prstGeom>
        </p:spPr>
        <p:txBody>
          <a:bodyPr spcFirstLastPara="1" wrap="square" lIns="91425" tIns="91425" rIns="91425" bIns="91425" anchor="t" anchorCtr="0">
            <a:noAutofit/>
          </a:bodyPr>
          <a:lstStyle/>
          <a:p>
            <a:pPr marL="457200" lvl="0" indent="-342900" algn="just" rtl="0">
              <a:lnSpc>
                <a:spcPct val="100000"/>
              </a:lnSpc>
              <a:spcBef>
                <a:spcPts val="900"/>
              </a:spcBef>
              <a:spcAft>
                <a:spcPts val="0"/>
              </a:spcAft>
              <a:buClr>
                <a:srgbClr val="000000"/>
              </a:buClr>
              <a:buSzPts val="1800"/>
              <a:buChar char="●"/>
            </a:pPr>
            <a:r>
              <a:rPr lang="en">
                <a:solidFill>
                  <a:srgbClr val="000000"/>
                </a:solidFill>
                <a:latin typeface="Karla"/>
                <a:ea typeface="Karla"/>
                <a:cs typeface="Karla"/>
                <a:sym typeface="Karla"/>
              </a:rPr>
              <a:t>AWS open registry - </a:t>
            </a:r>
            <a:r>
              <a:rPr lang="en" sz="1800">
                <a:solidFill>
                  <a:srgbClr val="000000"/>
                </a:solidFill>
                <a:latin typeface="Karla"/>
                <a:ea typeface="Karla"/>
                <a:cs typeface="Karla"/>
                <a:sym typeface="Karla"/>
              </a:rPr>
              <a:t>Accessing Landsat 8 TIFF images.</a:t>
            </a:r>
            <a:endParaRPr sz="1800">
              <a:solidFill>
                <a:srgbClr val="000000"/>
              </a:solidFill>
              <a:latin typeface="Karla"/>
              <a:ea typeface="Karla"/>
              <a:cs typeface="Karla"/>
              <a:sym typeface="Karla"/>
            </a:endParaRPr>
          </a:p>
          <a:p>
            <a:pPr marL="457200" lvl="0" indent="-342900" algn="just" rtl="0">
              <a:lnSpc>
                <a:spcPct val="100000"/>
              </a:lnSpc>
              <a:spcBef>
                <a:spcPts val="0"/>
              </a:spcBef>
              <a:spcAft>
                <a:spcPts val="0"/>
              </a:spcAft>
              <a:buClr>
                <a:srgbClr val="000000"/>
              </a:buClr>
              <a:buSzPts val="1800"/>
              <a:buChar char="●"/>
            </a:pPr>
            <a:r>
              <a:rPr lang="en">
                <a:solidFill>
                  <a:srgbClr val="000000"/>
                </a:solidFill>
                <a:latin typeface="Karla"/>
                <a:ea typeface="Karla"/>
                <a:cs typeface="Karla"/>
                <a:sym typeface="Karla"/>
              </a:rPr>
              <a:t>The scene size: </a:t>
            </a:r>
            <a:r>
              <a:rPr lang="en" sz="1800">
                <a:solidFill>
                  <a:srgbClr val="000000"/>
                </a:solidFill>
                <a:latin typeface="Karla"/>
                <a:ea typeface="Karla"/>
                <a:cs typeface="Karla"/>
                <a:sym typeface="Karla"/>
              </a:rPr>
              <a:t>170 km x 185 km (106 mi x 115 mi).</a:t>
            </a:r>
            <a:endParaRPr sz="1800">
              <a:solidFill>
                <a:srgbClr val="000000"/>
              </a:solidFill>
              <a:latin typeface="Karla"/>
              <a:ea typeface="Karla"/>
              <a:cs typeface="Karla"/>
              <a:sym typeface="Karla"/>
            </a:endParaRPr>
          </a:p>
          <a:p>
            <a:pPr marL="0" lvl="0" indent="0" algn="just" rtl="0">
              <a:lnSpc>
                <a:spcPct val="100000"/>
              </a:lnSpc>
              <a:spcBef>
                <a:spcPts val="900"/>
              </a:spcBef>
              <a:spcAft>
                <a:spcPts val="900"/>
              </a:spcAft>
              <a:buNone/>
            </a:pPr>
            <a:endParaRPr>
              <a:solidFill>
                <a:srgbClr val="000000"/>
              </a:solidFill>
              <a:latin typeface="Karla"/>
              <a:ea typeface="Karla"/>
              <a:cs typeface="Karla"/>
              <a:sym typeface="Karla"/>
            </a:endParaRPr>
          </a:p>
        </p:txBody>
      </p:sp>
      <p:pic>
        <p:nvPicPr>
          <p:cNvPr id="234" name="Google Shape;234;p29"/>
          <p:cNvPicPr preferRelativeResize="0"/>
          <p:nvPr/>
        </p:nvPicPr>
        <p:blipFill rotWithShape="1">
          <a:blip r:embed="rId3">
            <a:alphaModFix/>
          </a:blip>
          <a:srcRect t="11770" b="-11769"/>
          <a:stretch/>
        </p:blipFill>
        <p:spPr>
          <a:xfrm>
            <a:off x="382975" y="2631775"/>
            <a:ext cx="8585474" cy="1861725"/>
          </a:xfrm>
          <a:prstGeom prst="rect">
            <a:avLst/>
          </a:prstGeom>
          <a:noFill/>
          <a:ln>
            <a:noFill/>
          </a:ln>
        </p:spPr>
      </p:pic>
      <p:pic>
        <p:nvPicPr>
          <p:cNvPr id="235" name="Google Shape;235;p29"/>
          <p:cNvPicPr preferRelativeResize="0"/>
          <p:nvPr/>
        </p:nvPicPr>
        <p:blipFill>
          <a:blip r:embed="rId4">
            <a:alphaModFix/>
          </a:blip>
          <a:stretch>
            <a:fillRect/>
          </a:stretch>
        </p:blipFill>
        <p:spPr>
          <a:xfrm>
            <a:off x="6682550" y="930048"/>
            <a:ext cx="2053225" cy="1532825"/>
          </a:xfrm>
          <a:prstGeom prst="rect">
            <a:avLst/>
          </a:prstGeom>
          <a:noFill/>
          <a:ln>
            <a:noFill/>
          </a:ln>
        </p:spPr>
      </p:pic>
      <p:pic>
        <p:nvPicPr>
          <p:cNvPr id="236" name="Google Shape;236;p29"/>
          <p:cNvPicPr preferRelativeResize="0"/>
          <p:nvPr/>
        </p:nvPicPr>
        <p:blipFill>
          <a:blip r:embed="rId5">
            <a:alphaModFix/>
          </a:blip>
          <a:stretch>
            <a:fillRect/>
          </a:stretch>
        </p:blipFill>
        <p:spPr>
          <a:xfrm>
            <a:off x="4624112" y="988275"/>
            <a:ext cx="1749827" cy="1026026"/>
          </a:xfrm>
          <a:prstGeom prst="rect">
            <a:avLst/>
          </a:prstGeom>
          <a:noFill/>
          <a:ln>
            <a:noFill/>
          </a:ln>
        </p:spPr>
      </p:pic>
      <p:cxnSp>
        <p:nvCxnSpPr>
          <p:cNvPr id="237" name="Google Shape;237;p29"/>
          <p:cNvCxnSpPr>
            <a:stCxn id="236" idx="3"/>
          </p:cNvCxnSpPr>
          <p:nvPr/>
        </p:nvCxnSpPr>
        <p:spPr>
          <a:xfrm>
            <a:off x="6373939" y="1501288"/>
            <a:ext cx="355800" cy="96600"/>
          </a:xfrm>
          <a:prstGeom prst="straightConnector1">
            <a:avLst/>
          </a:prstGeom>
          <a:noFill/>
          <a:ln w="9525" cap="flat" cmpd="sng">
            <a:solidFill>
              <a:srgbClr val="38761D"/>
            </a:solidFill>
            <a:prstDash val="solid"/>
            <a:round/>
            <a:headEnd type="none" w="med" len="med"/>
            <a:tailEnd type="triangle" w="med" len="med"/>
          </a:ln>
        </p:spPr>
      </p:cxnSp>
      <p:sp>
        <p:nvSpPr>
          <p:cNvPr id="238" name="Google Shape;238;p29"/>
          <p:cNvSpPr txBox="1"/>
          <p:nvPr/>
        </p:nvSpPr>
        <p:spPr>
          <a:xfrm>
            <a:off x="4711950" y="2099400"/>
            <a:ext cx="1411200" cy="1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9"/>
          <p:cNvSpPr txBox="1"/>
          <p:nvPr/>
        </p:nvSpPr>
        <p:spPr>
          <a:xfrm>
            <a:off x="4735275" y="2076050"/>
            <a:ext cx="1201200" cy="1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Data Pre-processing </a:t>
            </a:r>
            <a:endParaRPr dirty="0">
              <a:latin typeface="Times New Roman" panose="02020603050405020304" pitchFamily="18" charset="0"/>
              <a:cs typeface="Times New Roman" panose="02020603050405020304" pitchFamily="18" charset="0"/>
            </a:endParaRPr>
          </a:p>
        </p:txBody>
      </p:sp>
      <p:pic>
        <p:nvPicPr>
          <p:cNvPr id="245" name="Google Shape;245;p30"/>
          <p:cNvPicPr preferRelativeResize="0"/>
          <p:nvPr/>
        </p:nvPicPr>
        <p:blipFill>
          <a:blip r:embed="rId3">
            <a:alphaModFix/>
          </a:blip>
          <a:stretch>
            <a:fillRect/>
          </a:stretch>
        </p:blipFill>
        <p:spPr>
          <a:xfrm>
            <a:off x="5116600" y="1140975"/>
            <a:ext cx="3145700" cy="1799424"/>
          </a:xfrm>
          <a:prstGeom prst="rect">
            <a:avLst/>
          </a:prstGeom>
          <a:noFill/>
          <a:ln>
            <a:noFill/>
          </a:ln>
        </p:spPr>
      </p:pic>
      <p:sp>
        <p:nvSpPr>
          <p:cNvPr id="246" name="Google Shape;246;p30"/>
          <p:cNvSpPr txBox="1"/>
          <p:nvPr/>
        </p:nvSpPr>
        <p:spPr>
          <a:xfrm>
            <a:off x="5221950" y="3025600"/>
            <a:ext cx="2936100" cy="4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Karla"/>
                <a:ea typeface="Karla"/>
                <a:cs typeface="Karla"/>
                <a:sym typeface="Karla"/>
              </a:rPr>
              <a:t>Fig. Overlaying datasets using ArcGIS</a:t>
            </a:r>
            <a:endParaRPr b="1">
              <a:latin typeface="Karla"/>
              <a:ea typeface="Karla"/>
              <a:cs typeface="Karla"/>
              <a:sym typeface="Karla"/>
            </a:endParaRPr>
          </a:p>
        </p:txBody>
      </p:sp>
      <p:pic>
        <p:nvPicPr>
          <p:cNvPr id="247" name="Google Shape;247;p30"/>
          <p:cNvPicPr preferRelativeResize="0"/>
          <p:nvPr/>
        </p:nvPicPr>
        <p:blipFill>
          <a:blip r:embed="rId4">
            <a:alphaModFix/>
          </a:blip>
          <a:stretch>
            <a:fillRect/>
          </a:stretch>
        </p:blipFill>
        <p:spPr>
          <a:xfrm>
            <a:off x="6193500" y="199575"/>
            <a:ext cx="1405200" cy="856200"/>
          </a:xfrm>
          <a:prstGeom prst="rect">
            <a:avLst/>
          </a:prstGeom>
          <a:noFill/>
          <a:ln>
            <a:noFill/>
          </a:ln>
        </p:spPr>
      </p:pic>
      <p:pic>
        <p:nvPicPr>
          <p:cNvPr id="248" name="Google Shape;248;p30"/>
          <p:cNvPicPr preferRelativeResize="0"/>
          <p:nvPr/>
        </p:nvPicPr>
        <p:blipFill>
          <a:blip r:embed="rId5">
            <a:alphaModFix/>
          </a:blip>
          <a:stretch>
            <a:fillRect/>
          </a:stretch>
        </p:blipFill>
        <p:spPr>
          <a:xfrm>
            <a:off x="311702" y="3742625"/>
            <a:ext cx="5055698" cy="1239675"/>
          </a:xfrm>
          <a:prstGeom prst="rect">
            <a:avLst/>
          </a:prstGeom>
          <a:noFill/>
          <a:ln>
            <a:noFill/>
          </a:ln>
        </p:spPr>
      </p:pic>
      <p:sp>
        <p:nvSpPr>
          <p:cNvPr id="249" name="Google Shape;249;p30"/>
          <p:cNvSpPr txBox="1"/>
          <p:nvPr/>
        </p:nvSpPr>
        <p:spPr>
          <a:xfrm>
            <a:off x="311700" y="3395375"/>
            <a:ext cx="48543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Karla"/>
                <a:ea typeface="Karla"/>
                <a:cs typeface="Karla"/>
                <a:sym typeface="Karla"/>
              </a:rPr>
              <a:t>Fig. Data Correction and Reduction- Missing values</a:t>
            </a:r>
            <a:endParaRPr b="1">
              <a:latin typeface="Karla"/>
              <a:ea typeface="Karla"/>
              <a:cs typeface="Karla"/>
              <a:sym typeface="Karla"/>
            </a:endParaRPr>
          </a:p>
        </p:txBody>
      </p:sp>
      <p:pic>
        <p:nvPicPr>
          <p:cNvPr id="250" name="Google Shape;250;p30"/>
          <p:cNvPicPr preferRelativeResize="0"/>
          <p:nvPr/>
        </p:nvPicPr>
        <p:blipFill>
          <a:blip r:embed="rId6">
            <a:alphaModFix/>
          </a:blip>
          <a:stretch>
            <a:fillRect/>
          </a:stretch>
        </p:blipFill>
        <p:spPr>
          <a:xfrm>
            <a:off x="600250" y="1661800"/>
            <a:ext cx="856075" cy="641222"/>
          </a:xfrm>
          <a:prstGeom prst="rect">
            <a:avLst/>
          </a:prstGeom>
          <a:noFill/>
          <a:ln>
            <a:noFill/>
          </a:ln>
        </p:spPr>
      </p:pic>
      <p:pic>
        <p:nvPicPr>
          <p:cNvPr id="251" name="Google Shape;251;p30"/>
          <p:cNvPicPr preferRelativeResize="0"/>
          <p:nvPr/>
        </p:nvPicPr>
        <p:blipFill>
          <a:blip r:embed="rId7">
            <a:alphaModFix/>
          </a:blip>
          <a:stretch>
            <a:fillRect/>
          </a:stretch>
        </p:blipFill>
        <p:spPr>
          <a:xfrm>
            <a:off x="2261000" y="1804125"/>
            <a:ext cx="1239701" cy="947975"/>
          </a:xfrm>
          <a:prstGeom prst="rect">
            <a:avLst/>
          </a:prstGeom>
          <a:noFill/>
          <a:ln>
            <a:noFill/>
          </a:ln>
        </p:spPr>
      </p:pic>
      <p:sp>
        <p:nvSpPr>
          <p:cNvPr id="252" name="Google Shape;252;p30"/>
          <p:cNvSpPr/>
          <p:nvPr/>
        </p:nvSpPr>
        <p:spPr>
          <a:xfrm>
            <a:off x="1620375" y="2039475"/>
            <a:ext cx="470700" cy="324900"/>
          </a:xfrm>
          <a:prstGeom prst="rightArrow">
            <a:avLst>
              <a:gd name="adj1" fmla="val 50000"/>
              <a:gd name="adj2" fmla="val 50000"/>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txBox="1"/>
          <p:nvPr/>
        </p:nvSpPr>
        <p:spPr>
          <a:xfrm>
            <a:off x="544225" y="1209163"/>
            <a:ext cx="33618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Karla"/>
                <a:ea typeface="Karla"/>
                <a:cs typeface="Karla"/>
                <a:sym typeface="Karla"/>
              </a:rPr>
              <a:t>Fig. Data Transformation</a:t>
            </a:r>
            <a:endParaRPr b="1">
              <a:latin typeface="Karla"/>
              <a:ea typeface="Karla"/>
              <a:cs typeface="Karla"/>
              <a:sym typeface="Karla"/>
            </a:endParaRPr>
          </a:p>
        </p:txBody>
      </p:sp>
      <p:pic>
        <p:nvPicPr>
          <p:cNvPr id="254" name="Google Shape;254;p30"/>
          <p:cNvPicPr preferRelativeResize="0"/>
          <p:nvPr/>
        </p:nvPicPr>
        <p:blipFill>
          <a:blip r:embed="rId8">
            <a:alphaModFix/>
          </a:blip>
          <a:stretch>
            <a:fillRect/>
          </a:stretch>
        </p:blipFill>
        <p:spPr>
          <a:xfrm>
            <a:off x="6105138" y="3603712"/>
            <a:ext cx="1581913" cy="1358583"/>
          </a:xfrm>
          <a:prstGeom prst="rect">
            <a:avLst/>
          </a:prstGeom>
          <a:noFill/>
          <a:ln>
            <a:noFill/>
          </a:ln>
        </p:spPr>
      </p:pic>
      <p:sp>
        <p:nvSpPr>
          <p:cNvPr id="255" name="Google Shape;255;p30"/>
          <p:cNvSpPr txBox="1"/>
          <p:nvPr/>
        </p:nvSpPr>
        <p:spPr>
          <a:xfrm>
            <a:off x="7687050" y="3998263"/>
            <a:ext cx="1064400" cy="7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Karla"/>
                <a:ea typeface="Karla"/>
                <a:cs typeface="Karla"/>
                <a:sym typeface="Karla"/>
              </a:rPr>
              <a:t>Fig. Geotiff Tiling</a:t>
            </a:r>
            <a:endParaRPr b="1">
              <a:latin typeface="Karla"/>
              <a:ea typeface="Karla"/>
              <a:cs typeface="Karla"/>
              <a:sym typeface="Karla"/>
            </a:endParaRPr>
          </a:p>
        </p:txBody>
      </p:sp>
      <p:sp>
        <p:nvSpPr>
          <p:cNvPr id="256" name="Google Shape;256;p30"/>
          <p:cNvSpPr txBox="1"/>
          <p:nvPr/>
        </p:nvSpPr>
        <p:spPr>
          <a:xfrm>
            <a:off x="555925" y="2386850"/>
            <a:ext cx="10644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Karla"/>
                <a:ea typeface="Karla"/>
                <a:cs typeface="Karla"/>
                <a:sym typeface="Karla"/>
              </a:rPr>
              <a:t>Shapefile</a:t>
            </a:r>
            <a:endParaRPr sz="1200">
              <a:latin typeface="Karla"/>
              <a:ea typeface="Karla"/>
              <a:cs typeface="Karla"/>
              <a:sym typeface="Karla"/>
            </a:endParaRPr>
          </a:p>
        </p:txBody>
      </p:sp>
      <p:sp>
        <p:nvSpPr>
          <p:cNvPr id="257" name="Google Shape;257;p30"/>
          <p:cNvSpPr txBox="1"/>
          <p:nvPr/>
        </p:nvSpPr>
        <p:spPr>
          <a:xfrm>
            <a:off x="5995150" y="616325"/>
            <a:ext cx="10644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Data Pre-processing - </a:t>
            </a:r>
            <a:r>
              <a:rPr lang="en" dirty="0">
                <a:latin typeface="Times New Roman" panose="02020603050405020304" pitchFamily="18" charset="0"/>
                <a:cs typeface="Times New Roman" panose="02020603050405020304" pitchFamily="18" charset="0"/>
              </a:rPr>
              <a:t>Atmospheric Correction</a:t>
            </a:r>
            <a:r>
              <a:rPr lang="en" b="1" dirty="0">
                <a:solidFill>
                  <a:srgbClr val="A61C00"/>
                </a:solidFill>
                <a:latin typeface="Times New Roman" panose="02020603050405020304" pitchFamily="18" charset="0"/>
                <a:cs typeface="Times New Roman" panose="02020603050405020304" pitchFamily="18" charset="0"/>
                <a:sym typeface="Raleway"/>
              </a:rPr>
              <a:t> </a:t>
            </a:r>
            <a:endParaRPr dirty="0">
              <a:latin typeface="Times New Roman" panose="02020603050405020304" pitchFamily="18" charset="0"/>
              <a:cs typeface="Times New Roman" panose="02020603050405020304" pitchFamily="18" charset="0"/>
            </a:endParaRPr>
          </a:p>
        </p:txBody>
      </p:sp>
      <p:sp>
        <p:nvSpPr>
          <p:cNvPr id="263" name="Google Shape;263;p31"/>
          <p:cNvSpPr txBox="1"/>
          <p:nvPr/>
        </p:nvSpPr>
        <p:spPr>
          <a:xfrm>
            <a:off x="393500" y="1017725"/>
            <a:ext cx="7910700" cy="2142900"/>
          </a:xfrm>
          <a:prstGeom prst="rect">
            <a:avLst/>
          </a:prstGeom>
          <a:noFill/>
          <a:ln>
            <a:noFill/>
          </a:ln>
        </p:spPr>
        <p:txBody>
          <a:bodyPr spcFirstLastPara="1" wrap="square" lIns="91425" tIns="91425" rIns="91425" bIns="91425" anchor="t" anchorCtr="0">
            <a:noAutofit/>
          </a:bodyPr>
          <a:lstStyle/>
          <a:p>
            <a:pPr marL="457200" lvl="0" indent="-342900" algn="just" rtl="0">
              <a:spcBef>
                <a:spcPts val="900"/>
              </a:spcBef>
              <a:spcAft>
                <a:spcPts val="0"/>
              </a:spcAft>
              <a:buSzPts val="1800"/>
              <a:buFont typeface="Karla"/>
              <a:buChar char="●"/>
            </a:pPr>
            <a:r>
              <a:rPr lang="en" sz="1800">
                <a:latin typeface="Karla"/>
                <a:ea typeface="Karla"/>
                <a:cs typeface="Karla"/>
                <a:sym typeface="Karla"/>
              </a:rPr>
              <a:t>Filtered the data with cloud-cover</a:t>
            </a:r>
            <a:endParaRPr sz="1800">
              <a:latin typeface="Karla"/>
              <a:ea typeface="Karla"/>
              <a:cs typeface="Karla"/>
              <a:sym typeface="Karla"/>
            </a:endParaRPr>
          </a:p>
          <a:p>
            <a:pPr marL="457200" lvl="0" indent="-342900" algn="just" rtl="0">
              <a:spcBef>
                <a:spcPts val="0"/>
              </a:spcBef>
              <a:spcAft>
                <a:spcPts val="0"/>
              </a:spcAft>
              <a:buSzPts val="1800"/>
              <a:buFont typeface="Karla"/>
              <a:buChar char="●"/>
            </a:pPr>
            <a:r>
              <a:rPr lang="en" sz="1800">
                <a:latin typeface="Karla"/>
                <a:ea typeface="Karla"/>
                <a:cs typeface="Karla"/>
                <a:sym typeface="Karla"/>
              </a:rPr>
              <a:t>Performed atmospheric correction to correct reflectance errors as per below formula</a:t>
            </a:r>
            <a:endParaRPr sz="1800">
              <a:latin typeface="Karla"/>
              <a:ea typeface="Karla"/>
              <a:cs typeface="Karla"/>
              <a:sym typeface="Karla"/>
            </a:endParaRPr>
          </a:p>
          <a:p>
            <a:pPr marL="0" lvl="0" indent="0" algn="just" rtl="0">
              <a:spcBef>
                <a:spcPts val="900"/>
              </a:spcBef>
              <a:spcAft>
                <a:spcPts val="0"/>
              </a:spcAft>
              <a:buNone/>
            </a:pPr>
            <a:r>
              <a:rPr lang="en" sz="1800">
                <a:latin typeface="Karla"/>
                <a:ea typeface="Karla"/>
                <a:cs typeface="Karla"/>
                <a:sym typeface="Karla"/>
              </a:rPr>
              <a:t>				</a:t>
            </a:r>
            <a:r>
              <a:rPr lang="en" sz="1800" i="1">
                <a:latin typeface="Karla"/>
                <a:ea typeface="Karla"/>
                <a:cs typeface="Karla"/>
                <a:sym typeface="Karla"/>
              </a:rPr>
              <a:t>Correction = Mp * ds + Ap</a:t>
            </a:r>
            <a:endParaRPr sz="1800" i="1">
              <a:latin typeface="Karla"/>
              <a:ea typeface="Karla"/>
              <a:cs typeface="Karla"/>
              <a:sym typeface="Karla"/>
            </a:endParaRPr>
          </a:p>
          <a:p>
            <a:pPr marL="0" lvl="0" indent="0" algn="just" rtl="0">
              <a:spcBef>
                <a:spcPts val="900"/>
              </a:spcBef>
              <a:spcAft>
                <a:spcPts val="0"/>
              </a:spcAft>
              <a:buNone/>
            </a:pPr>
            <a:r>
              <a:rPr lang="en" sz="1800">
                <a:latin typeface="Karla"/>
                <a:ea typeface="Karla"/>
                <a:cs typeface="Karla"/>
                <a:sym typeface="Karla"/>
              </a:rPr>
              <a:t>	Mp, Ap  : scale factors from remote sensing metadata file</a:t>
            </a:r>
            <a:endParaRPr sz="1800">
              <a:latin typeface="Karla"/>
              <a:ea typeface="Karla"/>
              <a:cs typeface="Karla"/>
              <a:sym typeface="Karla"/>
            </a:endParaRPr>
          </a:p>
          <a:p>
            <a:pPr marL="457200" lvl="0" indent="-342900" algn="just" rtl="0">
              <a:spcBef>
                <a:spcPts val="900"/>
              </a:spcBef>
              <a:spcAft>
                <a:spcPts val="0"/>
              </a:spcAft>
              <a:buSzPts val="1800"/>
              <a:buFont typeface="Karla"/>
              <a:buChar char="●"/>
            </a:pPr>
            <a:r>
              <a:rPr lang="en" sz="1800">
                <a:latin typeface="Karla"/>
                <a:ea typeface="Karla"/>
                <a:cs typeface="Karla"/>
                <a:sym typeface="Karla"/>
              </a:rPr>
              <a:t>Used Rasterio library of Python for processing images </a:t>
            </a:r>
            <a:endParaRPr sz="1800">
              <a:latin typeface="Karla"/>
              <a:ea typeface="Karla"/>
              <a:cs typeface="Karla"/>
              <a:sym typeface="Karla"/>
            </a:endParaRPr>
          </a:p>
          <a:p>
            <a:pPr marL="0" lvl="0" indent="0" algn="just" rtl="0">
              <a:spcBef>
                <a:spcPts val="900"/>
              </a:spcBef>
              <a:spcAft>
                <a:spcPts val="0"/>
              </a:spcAft>
              <a:buNone/>
            </a:pPr>
            <a:endParaRPr sz="1800">
              <a:solidFill>
                <a:srgbClr val="980000"/>
              </a:solidFill>
              <a:latin typeface="Karla"/>
              <a:ea typeface="Karla"/>
              <a:cs typeface="Karla"/>
              <a:sym typeface="Karla"/>
            </a:endParaRPr>
          </a:p>
          <a:p>
            <a:pPr marL="0" lvl="0" indent="0" algn="just" rtl="0">
              <a:spcBef>
                <a:spcPts val="900"/>
              </a:spcBef>
              <a:spcAft>
                <a:spcPts val="0"/>
              </a:spcAft>
              <a:buNone/>
            </a:pPr>
            <a:endParaRPr sz="1800">
              <a:solidFill>
                <a:srgbClr val="980000"/>
              </a:solidFill>
              <a:latin typeface="Karla"/>
              <a:ea typeface="Karla"/>
              <a:cs typeface="Karla"/>
              <a:sym typeface="Karla"/>
            </a:endParaRPr>
          </a:p>
          <a:p>
            <a:pPr marL="0" lvl="0" indent="0" algn="just" rtl="0">
              <a:spcBef>
                <a:spcPts val="900"/>
              </a:spcBef>
              <a:spcAft>
                <a:spcPts val="900"/>
              </a:spcAft>
              <a:buNone/>
            </a:pPr>
            <a:endParaRPr sz="1800">
              <a:solidFill>
                <a:srgbClr val="980000"/>
              </a:solidFill>
              <a:latin typeface="Karla"/>
              <a:ea typeface="Karla"/>
              <a:cs typeface="Karla"/>
              <a:sym typeface="Karla"/>
            </a:endParaRPr>
          </a:p>
        </p:txBody>
      </p:sp>
      <p:pic>
        <p:nvPicPr>
          <p:cNvPr id="264" name="Google Shape;264;p31"/>
          <p:cNvPicPr preferRelativeResize="0"/>
          <p:nvPr/>
        </p:nvPicPr>
        <p:blipFill>
          <a:blip r:embed="rId3">
            <a:alphaModFix/>
          </a:blip>
          <a:stretch>
            <a:fillRect/>
          </a:stretch>
        </p:blipFill>
        <p:spPr>
          <a:xfrm>
            <a:off x="1189675" y="3312350"/>
            <a:ext cx="1889425" cy="1422925"/>
          </a:xfrm>
          <a:prstGeom prst="rect">
            <a:avLst/>
          </a:prstGeom>
          <a:noFill/>
          <a:ln>
            <a:noFill/>
          </a:ln>
        </p:spPr>
      </p:pic>
      <p:pic>
        <p:nvPicPr>
          <p:cNvPr id="265" name="Google Shape;265;p31"/>
          <p:cNvPicPr preferRelativeResize="0"/>
          <p:nvPr/>
        </p:nvPicPr>
        <p:blipFill>
          <a:blip r:embed="rId4">
            <a:alphaModFix/>
          </a:blip>
          <a:stretch>
            <a:fillRect/>
          </a:stretch>
        </p:blipFill>
        <p:spPr>
          <a:xfrm>
            <a:off x="4213650" y="3312350"/>
            <a:ext cx="1889426" cy="1423774"/>
          </a:xfrm>
          <a:prstGeom prst="rect">
            <a:avLst/>
          </a:prstGeom>
          <a:noFill/>
          <a:ln>
            <a:noFill/>
          </a:ln>
        </p:spPr>
      </p:pic>
      <p:sp>
        <p:nvSpPr>
          <p:cNvPr id="266" name="Google Shape;266;p31"/>
          <p:cNvSpPr txBox="1"/>
          <p:nvPr/>
        </p:nvSpPr>
        <p:spPr>
          <a:xfrm>
            <a:off x="1189675" y="4735275"/>
            <a:ext cx="1737900" cy="3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Raw Geotiff Image</a:t>
            </a:r>
            <a:endParaRPr b="1"/>
          </a:p>
        </p:txBody>
      </p:sp>
      <p:sp>
        <p:nvSpPr>
          <p:cNvPr id="267" name="Google Shape;267;p31"/>
          <p:cNvSpPr txBox="1"/>
          <p:nvPr/>
        </p:nvSpPr>
        <p:spPr>
          <a:xfrm>
            <a:off x="4213650" y="4735275"/>
            <a:ext cx="2142900" cy="3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Preprocessed image</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2"/>
          <p:cNvSpPr txBox="1">
            <a:spLocks noGrp="1"/>
          </p:cNvSpPr>
          <p:nvPr>
            <p:ph type="title"/>
          </p:nvPr>
        </p:nvSpPr>
        <p:spPr>
          <a:xfrm>
            <a:off x="311700" y="276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Data Pre-processing - Satellite Bands</a:t>
            </a:r>
            <a:endParaRPr dirty="0">
              <a:latin typeface="Times New Roman" panose="02020603050405020304" pitchFamily="18" charset="0"/>
              <a:cs typeface="Times New Roman" panose="02020603050405020304" pitchFamily="18" charset="0"/>
            </a:endParaRPr>
          </a:p>
        </p:txBody>
      </p:sp>
      <p:pic>
        <p:nvPicPr>
          <p:cNvPr id="273" name="Google Shape;273;p32"/>
          <p:cNvPicPr preferRelativeResize="0"/>
          <p:nvPr/>
        </p:nvPicPr>
        <p:blipFill>
          <a:blip r:embed="rId3">
            <a:alphaModFix/>
          </a:blip>
          <a:stretch>
            <a:fillRect/>
          </a:stretch>
        </p:blipFill>
        <p:spPr>
          <a:xfrm>
            <a:off x="3283175" y="966187"/>
            <a:ext cx="2388250" cy="2211975"/>
          </a:xfrm>
          <a:prstGeom prst="rect">
            <a:avLst/>
          </a:prstGeom>
          <a:noFill/>
          <a:ln w="9525" cap="flat" cmpd="sng">
            <a:solidFill>
              <a:srgbClr val="980000"/>
            </a:solidFill>
            <a:prstDash val="solid"/>
            <a:round/>
            <a:headEnd type="none" w="sm" len="sm"/>
            <a:tailEnd type="none" w="sm" len="sm"/>
          </a:ln>
        </p:spPr>
      </p:pic>
      <p:pic>
        <p:nvPicPr>
          <p:cNvPr id="274" name="Google Shape;274;p32"/>
          <p:cNvPicPr preferRelativeResize="0"/>
          <p:nvPr/>
        </p:nvPicPr>
        <p:blipFill>
          <a:blip r:embed="rId4">
            <a:alphaModFix/>
          </a:blip>
          <a:stretch>
            <a:fillRect/>
          </a:stretch>
        </p:blipFill>
        <p:spPr>
          <a:xfrm>
            <a:off x="6124250" y="972888"/>
            <a:ext cx="2388250" cy="2198570"/>
          </a:xfrm>
          <a:prstGeom prst="rect">
            <a:avLst/>
          </a:prstGeom>
          <a:noFill/>
          <a:ln w="9525" cap="flat" cmpd="sng">
            <a:solidFill>
              <a:srgbClr val="980000"/>
            </a:solidFill>
            <a:prstDash val="solid"/>
            <a:round/>
            <a:headEnd type="none" w="sm" len="sm"/>
            <a:tailEnd type="none" w="sm" len="sm"/>
          </a:ln>
        </p:spPr>
      </p:pic>
      <p:sp>
        <p:nvSpPr>
          <p:cNvPr id="275" name="Google Shape;275;p32"/>
          <p:cNvSpPr txBox="1"/>
          <p:nvPr/>
        </p:nvSpPr>
        <p:spPr>
          <a:xfrm>
            <a:off x="710425" y="3352800"/>
            <a:ext cx="18516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Karla"/>
                <a:ea typeface="Karla"/>
                <a:cs typeface="Karla"/>
                <a:sym typeface="Karla"/>
              </a:rPr>
              <a:t>      BAND 2, 3, 4 </a:t>
            </a:r>
            <a:endParaRPr b="1">
              <a:latin typeface="Karla"/>
              <a:ea typeface="Karla"/>
              <a:cs typeface="Karla"/>
              <a:sym typeface="Karla"/>
            </a:endParaRPr>
          </a:p>
        </p:txBody>
      </p:sp>
      <p:sp>
        <p:nvSpPr>
          <p:cNvPr id="276" name="Google Shape;276;p32"/>
          <p:cNvSpPr txBox="1"/>
          <p:nvPr/>
        </p:nvSpPr>
        <p:spPr>
          <a:xfrm>
            <a:off x="3317425" y="3294950"/>
            <a:ext cx="21561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Karla"/>
                <a:ea typeface="Karla"/>
                <a:cs typeface="Karla"/>
                <a:sym typeface="Karla"/>
              </a:rPr>
              <a:t>         BAND 4, 7, 10</a:t>
            </a:r>
            <a:endParaRPr b="1">
              <a:latin typeface="Karla"/>
              <a:ea typeface="Karla"/>
              <a:cs typeface="Karla"/>
              <a:sym typeface="Karla"/>
            </a:endParaRPr>
          </a:p>
        </p:txBody>
      </p:sp>
      <p:pic>
        <p:nvPicPr>
          <p:cNvPr id="277" name="Google Shape;277;p32"/>
          <p:cNvPicPr preferRelativeResize="0"/>
          <p:nvPr/>
        </p:nvPicPr>
        <p:blipFill>
          <a:blip r:embed="rId5">
            <a:alphaModFix/>
          </a:blip>
          <a:stretch>
            <a:fillRect/>
          </a:stretch>
        </p:blipFill>
        <p:spPr>
          <a:xfrm>
            <a:off x="442100" y="966175"/>
            <a:ext cx="2388250" cy="2269850"/>
          </a:xfrm>
          <a:prstGeom prst="rect">
            <a:avLst/>
          </a:prstGeom>
          <a:noFill/>
          <a:ln w="9525" cap="flat" cmpd="sng">
            <a:solidFill>
              <a:srgbClr val="980000"/>
            </a:solidFill>
            <a:prstDash val="solid"/>
            <a:round/>
            <a:headEnd type="none" w="sm" len="sm"/>
            <a:tailEnd type="none" w="sm" len="sm"/>
          </a:ln>
        </p:spPr>
      </p:pic>
      <p:sp>
        <p:nvSpPr>
          <p:cNvPr id="278" name="Google Shape;278;p32"/>
          <p:cNvSpPr txBox="1"/>
          <p:nvPr/>
        </p:nvSpPr>
        <p:spPr>
          <a:xfrm>
            <a:off x="6392575" y="3294950"/>
            <a:ext cx="18516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Karla"/>
                <a:ea typeface="Karla"/>
                <a:cs typeface="Karla"/>
                <a:sym typeface="Karla"/>
              </a:rPr>
              <a:t>      BAND 4, 6, 7 </a:t>
            </a:r>
            <a:endParaRPr b="1">
              <a:latin typeface="Karla"/>
              <a:ea typeface="Karla"/>
              <a:cs typeface="Karla"/>
              <a:sym typeface="Karla"/>
            </a:endParaRPr>
          </a:p>
        </p:txBody>
      </p:sp>
      <p:sp>
        <p:nvSpPr>
          <p:cNvPr id="279" name="Google Shape;279;p32"/>
          <p:cNvSpPr txBox="1"/>
          <p:nvPr/>
        </p:nvSpPr>
        <p:spPr>
          <a:xfrm>
            <a:off x="1930350" y="3769800"/>
            <a:ext cx="5283300" cy="8868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Karla"/>
                <a:ea typeface="Karla"/>
                <a:cs typeface="Karla"/>
                <a:sym typeface="Karla"/>
              </a:rPr>
              <a:t>Band 2 - Blue band		Band 5 - Near Infrared band	</a:t>
            </a:r>
            <a:endParaRPr sz="1200" b="1">
              <a:latin typeface="Karla"/>
              <a:ea typeface="Karla"/>
              <a:cs typeface="Karla"/>
              <a:sym typeface="Karla"/>
            </a:endParaRPr>
          </a:p>
          <a:p>
            <a:pPr marL="0" lvl="0" indent="0" algn="l" rtl="0">
              <a:spcBef>
                <a:spcPts val="0"/>
              </a:spcBef>
              <a:spcAft>
                <a:spcPts val="0"/>
              </a:spcAft>
              <a:buNone/>
            </a:pPr>
            <a:r>
              <a:rPr lang="en" sz="1200" b="1">
                <a:latin typeface="Karla"/>
                <a:ea typeface="Karla"/>
                <a:cs typeface="Karla"/>
                <a:sym typeface="Karla"/>
              </a:rPr>
              <a:t>Band 3 - Green Band		Band 6 - Short Wave InfraRed (SWIR1)</a:t>
            </a:r>
            <a:endParaRPr sz="1200" b="1">
              <a:latin typeface="Karla"/>
              <a:ea typeface="Karla"/>
              <a:cs typeface="Karla"/>
              <a:sym typeface="Karla"/>
            </a:endParaRPr>
          </a:p>
          <a:p>
            <a:pPr marL="0" lvl="0" indent="0" algn="l" rtl="0">
              <a:spcBef>
                <a:spcPts val="0"/>
              </a:spcBef>
              <a:spcAft>
                <a:spcPts val="0"/>
              </a:spcAft>
              <a:buNone/>
            </a:pPr>
            <a:r>
              <a:rPr lang="en" sz="1200" b="1">
                <a:latin typeface="Karla"/>
                <a:ea typeface="Karla"/>
                <a:cs typeface="Karla"/>
                <a:sym typeface="Karla"/>
              </a:rPr>
              <a:t>Band 4 - Red Band			Band 7 - Short Wave InfraRed (SWIR2	</a:t>
            </a:r>
            <a:endParaRPr sz="1200" b="1">
              <a:latin typeface="Karla"/>
              <a:ea typeface="Karla"/>
              <a:cs typeface="Karla"/>
              <a:sym typeface="Karla"/>
            </a:endParaRPr>
          </a:p>
          <a:p>
            <a:pPr marL="0" lvl="0" indent="0" algn="l" rtl="0">
              <a:spcBef>
                <a:spcPts val="0"/>
              </a:spcBef>
              <a:spcAft>
                <a:spcPts val="0"/>
              </a:spcAft>
              <a:buNone/>
            </a:pPr>
            <a:r>
              <a:rPr lang="en" sz="1200" b="1">
                <a:latin typeface="Karla"/>
                <a:ea typeface="Karla"/>
                <a:cs typeface="Karla"/>
                <a:sym typeface="Karla"/>
              </a:rPr>
              <a:t>Band 10 - Thermal Band	</a:t>
            </a:r>
            <a:endParaRPr sz="1200" b="1">
              <a:latin typeface="Karla"/>
              <a:ea typeface="Karla"/>
              <a:cs typeface="Karla"/>
              <a:sym typeface="Karl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311700" y="445025"/>
            <a:ext cx="896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Times New Roman" panose="02020603050405020304" pitchFamily="18" charset="0"/>
                <a:cs typeface="Times New Roman" panose="02020603050405020304" pitchFamily="18" charset="0"/>
              </a:rPr>
              <a:t>Data Pre-processing - </a:t>
            </a:r>
            <a:r>
              <a:rPr lang="en" dirty="0" err="1">
                <a:latin typeface="Times New Roman" panose="02020603050405020304" pitchFamily="18" charset="0"/>
                <a:cs typeface="Times New Roman" panose="02020603050405020304" pitchFamily="18" charset="0"/>
              </a:rPr>
              <a:t>GeoTiff</a:t>
            </a:r>
            <a:r>
              <a:rPr lang="en" dirty="0">
                <a:latin typeface="Times New Roman" panose="02020603050405020304" pitchFamily="18" charset="0"/>
                <a:cs typeface="Times New Roman" panose="02020603050405020304" pitchFamily="18" charset="0"/>
              </a:rPr>
              <a:t> Tiling using </a:t>
            </a:r>
            <a:r>
              <a:rPr lang="en" dirty="0" err="1">
                <a:latin typeface="Times New Roman" panose="02020603050405020304" pitchFamily="18" charset="0"/>
                <a:cs typeface="Times New Roman" panose="02020603050405020304" pitchFamily="18" charset="0"/>
              </a:rPr>
              <a:t>rasterio</a:t>
            </a:r>
            <a:endParaRPr b="1" dirty="0">
              <a:solidFill>
                <a:srgbClr val="A61C00"/>
              </a:solidFill>
              <a:latin typeface="Times New Roman" panose="02020603050405020304" pitchFamily="18" charset="0"/>
              <a:cs typeface="Times New Roman" panose="02020603050405020304" pitchFamily="18" charset="0"/>
              <a:sym typeface="Raleway"/>
            </a:endParaRPr>
          </a:p>
        </p:txBody>
      </p:sp>
      <p:sp>
        <p:nvSpPr>
          <p:cNvPr id="293" name="Google Shape;293;p34"/>
          <p:cNvSpPr txBox="1">
            <a:spLocks noGrp="1"/>
          </p:cNvSpPr>
          <p:nvPr>
            <p:ph type="body" idx="1"/>
          </p:nvPr>
        </p:nvSpPr>
        <p:spPr>
          <a:xfrm>
            <a:off x="311700" y="3747075"/>
            <a:ext cx="8520600" cy="1349400"/>
          </a:xfrm>
          <a:prstGeom prst="rect">
            <a:avLst/>
          </a:prstGeom>
        </p:spPr>
        <p:txBody>
          <a:bodyPr spcFirstLastPara="1" wrap="square" lIns="91425" tIns="91425" rIns="91425" bIns="91425" anchor="t" anchorCtr="0">
            <a:noAutofit/>
          </a:bodyPr>
          <a:lstStyle/>
          <a:p>
            <a:pPr marL="457200" marR="0" lvl="0" indent="-317500" algn="just" rtl="0">
              <a:lnSpc>
                <a:spcPct val="100000"/>
              </a:lnSpc>
              <a:spcBef>
                <a:spcPts val="900"/>
              </a:spcBef>
              <a:spcAft>
                <a:spcPts val="0"/>
              </a:spcAft>
              <a:buClr>
                <a:srgbClr val="000000"/>
              </a:buClr>
              <a:buSzPts val="1400"/>
              <a:buFont typeface="Karla"/>
              <a:buChar char="●"/>
            </a:pPr>
            <a:r>
              <a:rPr lang="en">
                <a:solidFill>
                  <a:srgbClr val="000000"/>
                </a:solidFill>
                <a:latin typeface="Karla"/>
                <a:ea typeface="Karla"/>
                <a:cs typeface="Karla"/>
                <a:sym typeface="Karla"/>
              </a:rPr>
              <a:t>The scene image dimensions: 7691 x 7821 pixels</a:t>
            </a:r>
            <a:endParaRPr>
              <a:solidFill>
                <a:srgbClr val="000000"/>
              </a:solidFill>
              <a:latin typeface="Karla"/>
              <a:ea typeface="Karla"/>
              <a:cs typeface="Karla"/>
              <a:sym typeface="Karla"/>
            </a:endParaRPr>
          </a:p>
          <a:p>
            <a:pPr marL="457200" marR="0" lvl="0" indent="-317500" algn="just" rtl="0">
              <a:lnSpc>
                <a:spcPct val="100000"/>
              </a:lnSpc>
              <a:spcBef>
                <a:spcPts val="0"/>
              </a:spcBef>
              <a:spcAft>
                <a:spcPts val="0"/>
              </a:spcAft>
              <a:buClr>
                <a:srgbClr val="000000"/>
              </a:buClr>
              <a:buSzPts val="1400"/>
              <a:buFont typeface="Karla"/>
              <a:buChar char="●"/>
            </a:pPr>
            <a:r>
              <a:rPr lang="en">
                <a:solidFill>
                  <a:srgbClr val="000000"/>
                </a:solidFill>
                <a:latin typeface="Karla"/>
                <a:ea typeface="Karla"/>
                <a:cs typeface="Karla"/>
                <a:sym typeface="Karla"/>
              </a:rPr>
              <a:t>One block (geoTiff tile) size: 512 x 512 pixels</a:t>
            </a:r>
            <a:endParaRPr>
              <a:solidFill>
                <a:srgbClr val="000000"/>
              </a:solidFill>
              <a:latin typeface="Karla"/>
              <a:ea typeface="Karla"/>
              <a:cs typeface="Karla"/>
              <a:sym typeface="Karla"/>
            </a:endParaRPr>
          </a:p>
          <a:p>
            <a:pPr marL="457200" marR="0" lvl="0" indent="-317500" algn="just" rtl="0">
              <a:lnSpc>
                <a:spcPct val="100000"/>
              </a:lnSpc>
              <a:spcBef>
                <a:spcPts val="0"/>
              </a:spcBef>
              <a:spcAft>
                <a:spcPts val="0"/>
              </a:spcAft>
              <a:buClr>
                <a:srgbClr val="000000"/>
              </a:buClr>
              <a:buSzPts val="1400"/>
              <a:buFont typeface="Karla"/>
              <a:buChar char="●"/>
            </a:pPr>
            <a:r>
              <a:rPr lang="en">
                <a:solidFill>
                  <a:srgbClr val="000000"/>
                </a:solidFill>
                <a:latin typeface="Karla"/>
                <a:ea typeface="Karla"/>
                <a:cs typeface="Karla"/>
                <a:sym typeface="Karla"/>
              </a:rPr>
              <a:t>Area covered by the entire raster image on ground: 230.73km x 234.63km </a:t>
            </a:r>
            <a:endParaRPr>
              <a:solidFill>
                <a:srgbClr val="000000"/>
              </a:solidFill>
              <a:latin typeface="Karla"/>
              <a:ea typeface="Karla"/>
              <a:cs typeface="Karla"/>
              <a:sym typeface="Karla"/>
            </a:endParaRPr>
          </a:p>
          <a:p>
            <a:pPr marL="457200" marR="0" lvl="0" indent="-317500" algn="just" rtl="0">
              <a:lnSpc>
                <a:spcPct val="100000"/>
              </a:lnSpc>
              <a:spcBef>
                <a:spcPts val="0"/>
              </a:spcBef>
              <a:spcAft>
                <a:spcPts val="0"/>
              </a:spcAft>
              <a:buClr>
                <a:srgbClr val="000000"/>
              </a:buClr>
              <a:buSzPts val="1400"/>
              <a:buChar char="●"/>
            </a:pPr>
            <a:r>
              <a:rPr lang="en">
                <a:solidFill>
                  <a:srgbClr val="000000"/>
                </a:solidFill>
                <a:latin typeface="Karla"/>
                <a:ea typeface="Karla"/>
                <a:cs typeface="Karla"/>
                <a:sym typeface="Karla"/>
              </a:rPr>
              <a:t>The area covered by one GeoTiff tile: 14km x 14 km roughly. </a:t>
            </a:r>
            <a:endParaRPr>
              <a:solidFill>
                <a:srgbClr val="000000"/>
              </a:solidFill>
              <a:latin typeface="Karla"/>
              <a:ea typeface="Karla"/>
              <a:cs typeface="Karla"/>
              <a:sym typeface="Karla"/>
            </a:endParaRPr>
          </a:p>
        </p:txBody>
      </p:sp>
      <p:sp>
        <p:nvSpPr>
          <p:cNvPr id="294" name="Google Shape;294;p34"/>
          <p:cNvSpPr txBox="1"/>
          <p:nvPr/>
        </p:nvSpPr>
        <p:spPr>
          <a:xfrm>
            <a:off x="1456775" y="3290825"/>
            <a:ext cx="3115200" cy="3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Karla"/>
                <a:ea typeface="Karla"/>
                <a:cs typeface="Karla"/>
                <a:sym typeface="Karla"/>
              </a:rPr>
              <a:t>Fig. Smaller tiles of entire area of study</a:t>
            </a:r>
            <a:endParaRPr sz="1200" b="1">
              <a:latin typeface="Karla"/>
              <a:ea typeface="Karla"/>
              <a:cs typeface="Karla"/>
              <a:sym typeface="Karla"/>
            </a:endParaRPr>
          </a:p>
        </p:txBody>
      </p:sp>
      <p:sp>
        <p:nvSpPr>
          <p:cNvPr id="295" name="Google Shape;295;p34"/>
          <p:cNvSpPr txBox="1"/>
          <p:nvPr/>
        </p:nvSpPr>
        <p:spPr>
          <a:xfrm>
            <a:off x="6187500" y="3529525"/>
            <a:ext cx="253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Karla"/>
                <a:ea typeface="Karla"/>
                <a:cs typeface="Karla"/>
                <a:sym typeface="Karla"/>
              </a:rPr>
              <a:t>Fig. Area of study divided into grids of tiles</a:t>
            </a:r>
            <a:endParaRPr sz="1200" b="1">
              <a:latin typeface="Karla"/>
              <a:ea typeface="Karla"/>
              <a:cs typeface="Karla"/>
              <a:sym typeface="Karla"/>
            </a:endParaRPr>
          </a:p>
        </p:txBody>
      </p:sp>
      <p:pic>
        <p:nvPicPr>
          <p:cNvPr id="296" name="Google Shape;296;p34"/>
          <p:cNvPicPr preferRelativeResize="0"/>
          <p:nvPr/>
        </p:nvPicPr>
        <p:blipFill>
          <a:blip r:embed="rId3">
            <a:alphaModFix/>
          </a:blip>
          <a:stretch>
            <a:fillRect/>
          </a:stretch>
        </p:blipFill>
        <p:spPr>
          <a:xfrm>
            <a:off x="2082025" y="1152125"/>
            <a:ext cx="2083750" cy="2004300"/>
          </a:xfrm>
          <a:prstGeom prst="rect">
            <a:avLst/>
          </a:prstGeom>
          <a:noFill/>
          <a:ln>
            <a:noFill/>
          </a:ln>
        </p:spPr>
      </p:pic>
      <p:pic>
        <p:nvPicPr>
          <p:cNvPr id="297" name="Google Shape;297;p34"/>
          <p:cNvPicPr preferRelativeResize="0"/>
          <p:nvPr/>
        </p:nvPicPr>
        <p:blipFill>
          <a:blip r:embed="rId4">
            <a:alphaModFix/>
          </a:blip>
          <a:stretch>
            <a:fillRect/>
          </a:stretch>
        </p:blipFill>
        <p:spPr>
          <a:xfrm>
            <a:off x="6187500" y="1391125"/>
            <a:ext cx="1777226" cy="1765011"/>
          </a:xfrm>
          <a:prstGeom prst="rect">
            <a:avLst/>
          </a:prstGeom>
          <a:noFill/>
          <a:ln>
            <a:noFill/>
          </a:ln>
        </p:spPr>
      </p:pic>
      <p:cxnSp>
        <p:nvCxnSpPr>
          <p:cNvPr id="298" name="Google Shape;298;p34"/>
          <p:cNvCxnSpPr/>
          <p:nvPr/>
        </p:nvCxnSpPr>
        <p:spPr>
          <a:xfrm rot="10800000" flipH="1">
            <a:off x="2927475" y="2087600"/>
            <a:ext cx="4315500" cy="326700"/>
          </a:xfrm>
          <a:prstGeom prst="straightConnector1">
            <a:avLst/>
          </a:prstGeom>
          <a:noFill/>
          <a:ln w="9525" cap="flat" cmpd="sng">
            <a:solidFill>
              <a:srgbClr val="A61C00"/>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5"/>
          <p:cNvPicPr preferRelativeResize="0"/>
          <p:nvPr/>
        </p:nvPicPr>
        <p:blipFill>
          <a:blip r:embed="rId3">
            <a:alphaModFix/>
          </a:blip>
          <a:stretch>
            <a:fillRect/>
          </a:stretch>
        </p:blipFill>
        <p:spPr>
          <a:xfrm>
            <a:off x="291600" y="745275"/>
            <a:ext cx="1422925" cy="1213571"/>
          </a:xfrm>
          <a:prstGeom prst="rect">
            <a:avLst/>
          </a:prstGeom>
          <a:noFill/>
          <a:ln>
            <a:noFill/>
          </a:ln>
        </p:spPr>
      </p:pic>
      <p:pic>
        <p:nvPicPr>
          <p:cNvPr id="304" name="Google Shape;304;p35"/>
          <p:cNvPicPr preferRelativeResize="0"/>
          <p:nvPr/>
        </p:nvPicPr>
        <p:blipFill>
          <a:blip r:embed="rId4">
            <a:alphaModFix/>
          </a:blip>
          <a:stretch>
            <a:fillRect/>
          </a:stretch>
        </p:blipFill>
        <p:spPr>
          <a:xfrm>
            <a:off x="7371175" y="745275"/>
            <a:ext cx="1422925" cy="1213571"/>
          </a:xfrm>
          <a:prstGeom prst="rect">
            <a:avLst/>
          </a:prstGeom>
          <a:noFill/>
          <a:ln>
            <a:noFill/>
          </a:ln>
        </p:spPr>
      </p:pic>
      <p:pic>
        <p:nvPicPr>
          <p:cNvPr id="305" name="Google Shape;305;p35"/>
          <p:cNvPicPr preferRelativeResize="0"/>
          <p:nvPr/>
        </p:nvPicPr>
        <p:blipFill>
          <a:blip r:embed="rId5">
            <a:alphaModFix/>
          </a:blip>
          <a:stretch>
            <a:fillRect/>
          </a:stretch>
        </p:blipFill>
        <p:spPr>
          <a:xfrm>
            <a:off x="7371175" y="2367820"/>
            <a:ext cx="1422926" cy="1213570"/>
          </a:xfrm>
          <a:prstGeom prst="rect">
            <a:avLst/>
          </a:prstGeom>
          <a:noFill/>
          <a:ln>
            <a:noFill/>
          </a:ln>
        </p:spPr>
      </p:pic>
      <p:pic>
        <p:nvPicPr>
          <p:cNvPr id="306" name="Google Shape;306;p35"/>
          <p:cNvPicPr preferRelativeResize="0"/>
          <p:nvPr/>
        </p:nvPicPr>
        <p:blipFill>
          <a:blip r:embed="rId6">
            <a:alphaModFix/>
          </a:blip>
          <a:stretch>
            <a:fillRect/>
          </a:stretch>
        </p:blipFill>
        <p:spPr>
          <a:xfrm>
            <a:off x="291600" y="2776075"/>
            <a:ext cx="1422925" cy="1213571"/>
          </a:xfrm>
          <a:prstGeom prst="rect">
            <a:avLst/>
          </a:prstGeom>
          <a:noFill/>
          <a:ln>
            <a:noFill/>
          </a:ln>
        </p:spPr>
      </p:pic>
      <p:pic>
        <p:nvPicPr>
          <p:cNvPr id="307" name="Google Shape;307;p35"/>
          <p:cNvPicPr preferRelativeResize="0"/>
          <p:nvPr/>
        </p:nvPicPr>
        <p:blipFill>
          <a:blip r:embed="rId7">
            <a:alphaModFix/>
          </a:blip>
          <a:stretch>
            <a:fillRect/>
          </a:stretch>
        </p:blipFill>
        <p:spPr>
          <a:xfrm>
            <a:off x="2603538" y="745275"/>
            <a:ext cx="3936926" cy="3978963"/>
          </a:xfrm>
          <a:prstGeom prst="rect">
            <a:avLst/>
          </a:prstGeom>
          <a:noFill/>
          <a:ln>
            <a:noFill/>
          </a:ln>
        </p:spPr>
      </p:pic>
      <p:cxnSp>
        <p:nvCxnSpPr>
          <p:cNvPr id="308" name="Google Shape;308;p35"/>
          <p:cNvCxnSpPr/>
          <p:nvPr/>
        </p:nvCxnSpPr>
        <p:spPr>
          <a:xfrm flipH="1">
            <a:off x="1726150" y="1487787"/>
            <a:ext cx="2099400" cy="1298100"/>
          </a:xfrm>
          <a:prstGeom prst="straightConnector1">
            <a:avLst/>
          </a:prstGeom>
          <a:noFill/>
          <a:ln w="9525" cap="flat" cmpd="sng">
            <a:solidFill>
              <a:srgbClr val="FF0000"/>
            </a:solidFill>
            <a:prstDash val="solid"/>
            <a:round/>
            <a:headEnd type="none" w="med" len="med"/>
            <a:tailEnd type="triangle" w="med" len="med"/>
          </a:ln>
        </p:spPr>
      </p:cxnSp>
      <p:cxnSp>
        <p:nvCxnSpPr>
          <p:cNvPr id="309" name="Google Shape;309;p35"/>
          <p:cNvCxnSpPr/>
          <p:nvPr/>
        </p:nvCxnSpPr>
        <p:spPr>
          <a:xfrm rot="10800000">
            <a:off x="1726050" y="880674"/>
            <a:ext cx="2321100" cy="575700"/>
          </a:xfrm>
          <a:prstGeom prst="straightConnector1">
            <a:avLst/>
          </a:prstGeom>
          <a:noFill/>
          <a:ln w="9525" cap="flat" cmpd="sng">
            <a:solidFill>
              <a:srgbClr val="FF0000"/>
            </a:solidFill>
            <a:prstDash val="solid"/>
            <a:round/>
            <a:headEnd type="none" w="med" len="med"/>
            <a:tailEnd type="triangle" w="med" len="med"/>
          </a:ln>
        </p:spPr>
      </p:cxnSp>
      <p:cxnSp>
        <p:nvCxnSpPr>
          <p:cNvPr id="310" name="Google Shape;310;p35"/>
          <p:cNvCxnSpPr>
            <a:endCxn id="304" idx="1"/>
          </p:cNvCxnSpPr>
          <p:nvPr/>
        </p:nvCxnSpPr>
        <p:spPr>
          <a:xfrm rot="10800000" flipH="1">
            <a:off x="4058875" y="1352060"/>
            <a:ext cx="3312300" cy="334800"/>
          </a:xfrm>
          <a:prstGeom prst="straightConnector1">
            <a:avLst/>
          </a:prstGeom>
          <a:noFill/>
          <a:ln w="9525" cap="flat" cmpd="sng">
            <a:solidFill>
              <a:srgbClr val="FF0000"/>
            </a:solidFill>
            <a:prstDash val="solid"/>
            <a:round/>
            <a:headEnd type="none" w="med" len="med"/>
            <a:tailEnd type="triangle" w="med" len="med"/>
          </a:ln>
        </p:spPr>
      </p:cxnSp>
      <p:cxnSp>
        <p:nvCxnSpPr>
          <p:cNvPr id="311" name="Google Shape;311;p35"/>
          <p:cNvCxnSpPr>
            <a:endCxn id="305" idx="1"/>
          </p:cNvCxnSpPr>
          <p:nvPr/>
        </p:nvCxnSpPr>
        <p:spPr>
          <a:xfrm>
            <a:off x="4070575" y="1687005"/>
            <a:ext cx="3300600" cy="1287600"/>
          </a:xfrm>
          <a:prstGeom prst="straightConnector1">
            <a:avLst/>
          </a:prstGeom>
          <a:noFill/>
          <a:ln w="9525" cap="flat" cmpd="sng">
            <a:solidFill>
              <a:srgbClr val="FF0000"/>
            </a:solidFill>
            <a:prstDash val="solid"/>
            <a:round/>
            <a:headEnd type="none" w="med" len="med"/>
            <a:tailEnd type="triangle" w="med" len="med"/>
          </a:ln>
        </p:spPr>
      </p:cxnSp>
      <p:sp>
        <p:nvSpPr>
          <p:cNvPr id="312" name="Google Shape;312;p35"/>
          <p:cNvSpPr txBox="1"/>
          <p:nvPr/>
        </p:nvSpPr>
        <p:spPr>
          <a:xfrm>
            <a:off x="2603550" y="4785175"/>
            <a:ext cx="3841500" cy="3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Karla"/>
                <a:ea typeface="Karla"/>
                <a:cs typeface="Karla"/>
                <a:sym typeface="Karla"/>
              </a:rPr>
              <a:t>Fig. Processed GeoTiff image depicting active fire</a:t>
            </a:r>
            <a:endParaRPr sz="1200" b="1">
              <a:latin typeface="Karla"/>
              <a:ea typeface="Karla"/>
              <a:cs typeface="Karla"/>
              <a:sym typeface="Karla"/>
            </a:endParaRPr>
          </a:p>
        </p:txBody>
      </p:sp>
      <p:sp>
        <p:nvSpPr>
          <p:cNvPr id="313" name="Google Shape;313;p35"/>
          <p:cNvSpPr txBox="1"/>
          <p:nvPr/>
        </p:nvSpPr>
        <p:spPr>
          <a:xfrm>
            <a:off x="6922088" y="3853664"/>
            <a:ext cx="2321100" cy="9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Karla"/>
                <a:ea typeface="Karla"/>
                <a:cs typeface="Karla"/>
                <a:sym typeface="Karla"/>
              </a:rPr>
              <a:t>Fig. Depiction of the tile with active fire (14Km x 14Km area).</a:t>
            </a:r>
            <a:endParaRPr sz="1200" b="1">
              <a:latin typeface="Karla"/>
              <a:ea typeface="Karla"/>
              <a:cs typeface="Karla"/>
              <a:sym typeface="Karla"/>
            </a:endParaRPr>
          </a:p>
          <a:p>
            <a:pPr marL="0" lvl="0" indent="0" algn="l" rtl="0">
              <a:spcBef>
                <a:spcPts val="0"/>
              </a:spcBef>
              <a:spcAft>
                <a:spcPts val="0"/>
              </a:spcAft>
              <a:buNone/>
            </a:pPr>
            <a:r>
              <a:rPr lang="en" sz="1200" b="1">
                <a:latin typeface="Karla"/>
                <a:ea typeface="Karla"/>
                <a:cs typeface="Karla"/>
                <a:sym typeface="Karla"/>
              </a:rPr>
              <a:t>Fire picture obtained by overlapping different bands on Landsat 8 image </a:t>
            </a:r>
            <a:endParaRPr sz="1200" b="1">
              <a:latin typeface="Karla"/>
              <a:ea typeface="Karla"/>
              <a:cs typeface="Karla"/>
              <a:sym typeface="Karla"/>
            </a:endParaRPr>
          </a:p>
        </p:txBody>
      </p:sp>
      <p:sp>
        <p:nvSpPr>
          <p:cNvPr id="314" name="Google Shape;314;p35"/>
          <p:cNvSpPr txBox="1"/>
          <p:nvPr/>
        </p:nvSpPr>
        <p:spPr>
          <a:xfrm>
            <a:off x="140725" y="4095014"/>
            <a:ext cx="2321100" cy="9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Karla"/>
                <a:ea typeface="Karla"/>
                <a:cs typeface="Karla"/>
                <a:sym typeface="Karla"/>
              </a:rPr>
              <a:t>Fig. Depiction of the tiles surrounding active fire </a:t>
            </a:r>
            <a:endParaRPr sz="1200" b="1">
              <a:latin typeface="Karla"/>
              <a:ea typeface="Karla"/>
              <a:cs typeface="Karla"/>
              <a:sym typeface="Karla"/>
            </a:endParaRPr>
          </a:p>
          <a:p>
            <a:pPr marL="0" lvl="0" indent="0" algn="l" rtl="0">
              <a:spcBef>
                <a:spcPts val="0"/>
              </a:spcBef>
              <a:spcAft>
                <a:spcPts val="0"/>
              </a:spcAft>
              <a:buNone/>
            </a:pPr>
            <a:r>
              <a:rPr lang="en" sz="1200" b="1">
                <a:latin typeface="Karla"/>
                <a:ea typeface="Karla"/>
                <a:cs typeface="Karla"/>
                <a:sym typeface="Karla"/>
              </a:rPr>
              <a:t>(14Km x 14Km area)</a:t>
            </a:r>
            <a:endParaRPr sz="1200" b="1">
              <a:latin typeface="Karla"/>
              <a:ea typeface="Karla"/>
              <a:cs typeface="Karla"/>
              <a:sym typeface="Karla"/>
            </a:endParaRPr>
          </a:p>
        </p:txBody>
      </p:sp>
      <p:sp>
        <p:nvSpPr>
          <p:cNvPr id="315" name="Google Shape;315;p35"/>
          <p:cNvSpPr txBox="1"/>
          <p:nvPr/>
        </p:nvSpPr>
        <p:spPr>
          <a:xfrm>
            <a:off x="3918850" y="1288898"/>
            <a:ext cx="3033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35"/>
          <p:cNvSpPr txBox="1"/>
          <p:nvPr/>
        </p:nvSpPr>
        <p:spPr>
          <a:xfrm>
            <a:off x="3930525" y="1320288"/>
            <a:ext cx="303300" cy="21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35"/>
          <p:cNvSpPr txBox="1"/>
          <p:nvPr/>
        </p:nvSpPr>
        <p:spPr>
          <a:xfrm>
            <a:off x="3685600" y="1362157"/>
            <a:ext cx="244800" cy="21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35"/>
          <p:cNvSpPr txBox="1"/>
          <p:nvPr/>
        </p:nvSpPr>
        <p:spPr>
          <a:xfrm>
            <a:off x="3918850" y="1592459"/>
            <a:ext cx="3033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35"/>
          <p:cNvSpPr txBox="1"/>
          <p:nvPr/>
        </p:nvSpPr>
        <p:spPr>
          <a:xfrm>
            <a:off x="3895525" y="1592459"/>
            <a:ext cx="303300" cy="25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311713" y="98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Times New Roman" panose="02020603050405020304" pitchFamily="18" charset="0"/>
                <a:cs typeface="Times New Roman" panose="02020603050405020304" pitchFamily="18" charset="0"/>
              </a:rPr>
              <a:t>Data Preprocessing - Band Overlay and Tiling</a:t>
            </a:r>
            <a:endParaRPr b="1" dirty="0">
              <a:solidFill>
                <a:srgbClr val="A61C00"/>
              </a:solidFill>
              <a:latin typeface="Times New Roman" panose="02020603050405020304" pitchFamily="18" charset="0"/>
              <a:cs typeface="Times New Roman" panose="02020603050405020304" pitchFamily="18" charset="0"/>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202575" y="82975"/>
            <a:ext cx="8520600" cy="572700"/>
          </a:xfrm>
          <a:prstGeom prst="rect">
            <a:avLst/>
          </a:prstGeom>
        </p:spPr>
        <p:txBody>
          <a:bodyPr spcFirstLastPara="1" wrap="square" lIns="91425" tIns="91425" rIns="91425" bIns="91425" anchor="t" anchorCtr="0">
            <a:noAutofit/>
          </a:bodyPr>
          <a:lstStyle/>
          <a:p>
            <a:pPr lvl="0"/>
            <a:r>
              <a:rPr lang="en" dirty="0">
                <a:latin typeface="Times New Roman" panose="02020603050405020304" pitchFamily="18" charset="0"/>
                <a:cs typeface="Times New Roman" panose="02020603050405020304" pitchFamily="18" charset="0"/>
              </a:rPr>
              <a:t>Data Preprocessing </a:t>
            </a:r>
            <a:r>
              <a:rPr lang="en" b="1" dirty="0">
                <a:solidFill>
                  <a:srgbClr val="A61C00"/>
                </a:solidFill>
                <a:latin typeface="Times New Roman" panose="02020603050405020304" pitchFamily="18" charset="0"/>
                <a:cs typeface="Times New Roman" panose="02020603050405020304" pitchFamily="18" charset="0"/>
                <a:sym typeface="Raleway"/>
              </a:rPr>
              <a:t>– Vegetation </a:t>
            </a:r>
            <a:r>
              <a:rPr lang="en" dirty="0">
                <a:latin typeface="Times New Roman" panose="02020603050405020304" pitchFamily="18" charset="0"/>
                <a:cs typeface="Times New Roman" panose="02020603050405020304" pitchFamily="18" charset="0"/>
              </a:rPr>
              <a:t>Data (NDVI  Statistical </a:t>
            </a:r>
            <a:r>
              <a:rPr lang="en" b="1" dirty="0">
                <a:solidFill>
                  <a:srgbClr val="A61C00"/>
                </a:solidFill>
                <a:latin typeface="Times New Roman" panose="02020603050405020304" pitchFamily="18" charset="0"/>
                <a:cs typeface="Times New Roman" panose="02020603050405020304" pitchFamily="18" charset="0"/>
                <a:sym typeface="Raleway"/>
              </a:rPr>
              <a:t>Analysis)</a:t>
            </a:r>
            <a:r>
              <a:rPr lang="en" dirty="0">
                <a:latin typeface="Times New Roman" panose="02020603050405020304" pitchFamily="18" charset="0"/>
                <a:cs typeface="Times New Roman" panose="02020603050405020304" pitchFamily="18" charset="0"/>
              </a:rPr>
              <a:t> </a:t>
            </a:r>
            <a:endParaRPr b="1" dirty="0">
              <a:solidFill>
                <a:srgbClr val="A61C00"/>
              </a:solidFill>
              <a:latin typeface="Times New Roman" panose="02020603050405020304" pitchFamily="18" charset="0"/>
              <a:cs typeface="Times New Roman" panose="02020603050405020304" pitchFamily="18" charset="0"/>
              <a:sym typeface="Raleway"/>
            </a:endParaRPr>
          </a:p>
        </p:txBody>
      </p:sp>
      <p:graphicFrame>
        <p:nvGraphicFramePr>
          <p:cNvPr id="326" name="Google Shape;326;p36"/>
          <p:cNvGraphicFramePr/>
          <p:nvPr/>
        </p:nvGraphicFramePr>
        <p:xfrm>
          <a:off x="4918900" y="1221200"/>
          <a:ext cx="2508375" cy="1561542"/>
        </p:xfrm>
        <a:graphic>
          <a:graphicData uri="http://schemas.openxmlformats.org/drawingml/2006/table">
            <a:tbl>
              <a:tblPr>
                <a:noFill/>
                <a:tableStyleId>{FBC7A881-8D6E-43A2-8AE5-B76FCD69A6AD}</a:tableStyleId>
              </a:tblPr>
              <a:tblGrid>
                <a:gridCol w="1797975">
                  <a:extLst>
                    <a:ext uri="{9D8B030D-6E8A-4147-A177-3AD203B41FA5}">
                      <a16:colId xmlns:a16="http://schemas.microsoft.com/office/drawing/2014/main" val="20000"/>
                    </a:ext>
                  </a:extLst>
                </a:gridCol>
                <a:gridCol w="710400">
                  <a:extLst>
                    <a:ext uri="{9D8B030D-6E8A-4147-A177-3AD203B41FA5}">
                      <a16:colId xmlns:a16="http://schemas.microsoft.com/office/drawing/2014/main" val="20001"/>
                    </a:ext>
                  </a:extLst>
                </a:gridCol>
              </a:tblGrid>
              <a:tr h="246275">
                <a:tc>
                  <a:txBody>
                    <a:bodyPr/>
                    <a:lstStyle/>
                    <a:p>
                      <a:pPr marL="76200" marR="76200" lvl="0" indent="0" algn="l" rtl="0">
                        <a:lnSpc>
                          <a:spcPct val="50000"/>
                        </a:lnSpc>
                        <a:spcBef>
                          <a:spcPts val="0"/>
                        </a:spcBef>
                        <a:spcAft>
                          <a:spcPts val="0"/>
                        </a:spcAft>
                        <a:buNone/>
                      </a:pPr>
                      <a:r>
                        <a:rPr lang="en" sz="900" b="1"/>
                        <a:t>Land Cover Type</a:t>
                      </a:r>
                      <a:r>
                        <a:rPr lang="en" sz="900"/>
                        <a:t>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76200" marR="76200" lvl="0" indent="0" algn="l" rtl="0">
                        <a:lnSpc>
                          <a:spcPct val="50000"/>
                        </a:lnSpc>
                        <a:spcBef>
                          <a:spcPts val="0"/>
                        </a:spcBef>
                        <a:spcAft>
                          <a:spcPts val="0"/>
                        </a:spcAft>
                        <a:buNone/>
                      </a:pPr>
                      <a:r>
                        <a:rPr lang="en" sz="900" b="1"/>
                        <a:t>NDVI</a:t>
                      </a:r>
                      <a:r>
                        <a:rPr lang="en" sz="900"/>
                        <a:t>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45800">
                <a:tc>
                  <a:txBody>
                    <a:bodyPr/>
                    <a:lstStyle/>
                    <a:p>
                      <a:pPr marL="76200" marR="76200" lvl="0" indent="0" algn="l" rtl="0">
                        <a:lnSpc>
                          <a:spcPct val="50000"/>
                        </a:lnSpc>
                        <a:spcBef>
                          <a:spcPts val="0"/>
                        </a:spcBef>
                        <a:spcAft>
                          <a:spcPts val="0"/>
                        </a:spcAft>
                        <a:buNone/>
                      </a:pPr>
                      <a:r>
                        <a:rPr lang="en" sz="900"/>
                        <a:t>Dense vegetation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76200" marR="76200" lvl="0" indent="0" algn="l" rtl="0">
                        <a:lnSpc>
                          <a:spcPct val="50000"/>
                        </a:lnSpc>
                        <a:spcBef>
                          <a:spcPts val="0"/>
                        </a:spcBef>
                        <a:spcAft>
                          <a:spcPts val="0"/>
                        </a:spcAft>
                        <a:buNone/>
                      </a:pPr>
                      <a:r>
                        <a:rPr lang="en" sz="900"/>
                        <a:t>0.7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6275">
                <a:tc>
                  <a:txBody>
                    <a:bodyPr/>
                    <a:lstStyle/>
                    <a:p>
                      <a:pPr marL="76200" marR="76200" lvl="0" indent="0" algn="l" rtl="0">
                        <a:lnSpc>
                          <a:spcPct val="50000"/>
                        </a:lnSpc>
                        <a:spcBef>
                          <a:spcPts val="0"/>
                        </a:spcBef>
                        <a:spcAft>
                          <a:spcPts val="0"/>
                        </a:spcAft>
                        <a:buNone/>
                      </a:pPr>
                      <a:r>
                        <a:rPr lang="en" sz="900"/>
                        <a:t>Dry Bare Soil /No vegetation</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76200" marR="76200" lvl="0" indent="0" algn="l" rtl="0">
                        <a:lnSpc>
                          <a:spcPct val="50000"/>
                        </a:lnSpc>
                        <a:spcBef>
                          <a:spcPts val="0"/>
                        </a:spcBef>
                        <a:spcAft>
                          <a:spcPts val="0"/>
                        </a:spcAft>
                        <a:buNone/>
                      </a:pPr>
                      <a:r>
                        <a:rPr lang="en" sz="900"/>
                        <a:t>0.025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6275">
                <a:tc>
                  <a:txBody>
                    <a:bodyPr/>
                    <a:lstStyle/>
                    <a:p>
                      <a:pPr marL="76200" marR="76200" lvl="0" indent="0" algn="l" rtl="0">
                        <a:lnSpc>
                          <a:spcPct val="50000"/>
                        </a:lnSpc>
                        <a:spcBef>
                          <a:spcPts val="0"/>
                        </a:spcBef>
                        <a:spcAft>
                          <a:spcPts val="0"/>
                        </a:spcAft>
                        <a:buNone/>
                      </a:pPr>
                      <a:r>
                        <a:rPr lang="en" sz="900"/>
                        <a:t>Cloud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76200" marR="76200" lvl="0" indent="0" algn="l" rtl="0">
                        <a:lnSpc>
                          <a:spcPct val="50000"/>
                        </a:lnSpc>
                        <a:spcBef>
                          <a:spcPts val="0"/>
                        </a:spcBef>
                        <a:spcAft>
                          <a:spcPts val="0"/>
                        </a:spcAft>
                        <a:buNone/>
                      </a:pPr>
                      <a:r>
                        <a:rPr lang="en" sz="900"/>
                        <a:t>0.002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6275">
                <a:tc>
                  <a:txBody>
                    <a:bodyPr/>
                    <a:lstStyle/>
                    <a:p>
                      <a:pPr marL="76200" marR="76200" lvl="0" indent="0" algn="l" rtl="0">
                        <a:lnSpc>
                          <a:spcPct val="50000"/>
                        </a:lnSpc>
                        <a:spcBef>
                          <a:spcPts val="0"/>
                        </a:spcBef>
                        <a:spcAft>
                          <a:spcPts val="0"/>
                        </a:spcAft>
                        <a:buNone/>
                      </a:pPr>
                      <a:r>
                        <a:rPr lang="en" sz="900"/>
                        <a:t>Snow and ice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76200" marR="76200" lvl="0" indent="0" algn="l" rtl="0">
                        <a:lnSpc>
                          <a:spcPct val="50000"/>
                        </a:lnSpc>
                        <a:spcBef>
                          <a:spcPts val="0"/>
                        </a:spcBef>
                        <a:spcAft>
                          <a:spcPts val="0"/>
                        </a:spcAft>
                        <a:buNone/>
                      </a:pPr>
                      <a:r>
                        <a:rPr lang="en" sz="900"/>
                        <a:t>-0.046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6275">
                <a:tc>
                  <a:txBody>
                    <a:bodyPr/>
                    <a:lstStyle/>
                    <a:p>
                      <a:pPr marL="76200" marR="76200" lvl="0" indent="0" algn="l" rtl="0">
                        <a:lnSpc>
                          <a:spcPct val="50000"/>
                        </a:lnSpc>
                        <a:spcBef>
                          <a:spcPts val="0"/>
                        </a:spcBef>
                        <a:spcAft>
                          <a:spcPts val="0"/>
                        </a:spcAft>
                        <a:buNone/>
                      </a:pPr>
                      <a:r>
                        <a:rPr lang="en" sz="900"/>
                        <a:t>Water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76200" marR="76200" lvl="0" indent="0" algn="l" rtl="0">
                        <a:lnSpc>
                          <a:spcPct val="50000"/>
                        </a:lnSpc>
                        <a:spcBef>
                          <a:spcPts val="0"/>
                        </a:spcBef>
                        <a:spcAft>
                          <a:spcPts val="0"/>
                        </a:spcAft>
                        <a:buNone/>
                      </a:pPr>
                      <a:r>
                        <a:rPr lang="en" sz="900"/>
                        <a:t>-0.257 </a:t>
                      </a:r>
                      <a:endParaRPr sz="9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7" name="Google Shape;327;p36"/>
          <p:cNvSpPr txBox="1"/>
          <p:nvPr/>
        </p:nvSpPr>
        <p:spPr>
          <a:xfrm>
            <a:off x="4840250" y="3898950"/>
            <a:ext cx="12129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36"/>
          <p:cNvSpPr txBox="1"/>
          <p:nvPr/>
        </p:nvSpPr>
        <p:spPr>
          <a:xfrm>
            <a:off x="4688625" y="3840650"/>
            <a:ext cx="13872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
        <p:nvSpPr>
          <p:cNvPr id="329" name="Google Shape;329;p36"/>
          <p:cNvSpPr txBox="1"/>
          <p:nvPr/>
        </p:nvSpPr>
        <p:spPr>
          <a:xfrm>
            <a:off x="1374750" y="4599275"/>
            <a:ext cx="1714500" cy="1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30" name="Google Shape;330;p36"/>
          <p:cNvSpPr txBox="1"/>
          <p:nvPr/>
        </p:nvSpPr>
        <p:spPr>
          <a:xfrm>
            <a:off x="4572000" y="3898950"/>
            <a:ext cx="3732300" cy="9936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NDVI is calculated using two bands from the remote sensing data.</a:t>
            </a:r>
            <a:endParaRPr sz="1200" b="1"/>
          </a:p>
          <a:p>
            <a:pPr marL="0" lvl="0" indent="0" algn="l" rtl="0">
              <a:spcBef>
                <a:spcPts val="0"/>
              </a:spcBef>
              <a:spcAft>
                <a:spcPts val="0"/>
              </a:spcAft>
              <a:buNone/>
            </a:pPr>
            <a:r>
              <a:rPr lang="en" sz="1200" b="1"/>
              <a:t>NIR - Near Infrared band</a:t>
            </a:r>
            <a:endParaRPr sz="1200" b="1"/>
          </a:p>
          <a:p>
            <a:pPr marL="0" lvl="0" indent="0" algn="l" rtl="0">
              <a:spcBef>
                <a:spcPts val="0"/>
              </a:spcBef>
              <a:spcAft>
                <a:spcPts val="0"/>
              </a:spcAft>
              <a:buNone/>
            </a:pPr>
            <a:r>
              <a:rPr lang="en" sz="1200" b="1"/>
              <a:t>RED - Red band</a:t>
            </a:r>
            <a:endParaRPr sz="1200" b="1"/>
          </a:p>
        </p:txBody>
      </p:sp>
      <p:pic>
        <p:nvPicPr>
          <p:cNvPr id="331" name="Google Shape;331;p36"/>
          <p:cNvPicPr preferRelativeResize="0"/>
          <p:nvPr/>
        </p:nvPicPr>
        <p:blipFill>
          <a:blip r:embed="rId3">
            <a:alphaModFix/>
          </a:blip>
          <a:stretch>
            <a:fillRect/>
          </a:stretch>
        </p:blipFill>
        <p:spPr>
          <a:xfrm>
            <a:off x="202575" y="1026453"/>
            <a:ext cx="3784799" cy="3227497"/>
          </a:xfrm>
          <a:prstGeom prst="rect">
            <a:avLst/>
          </a:prstGeom>
          <a:noFill/>
          <a:ln>
            <a:noFill/>
          </a:ln>
        </p:spPr>
      </p:pic>
      <p:sp>
        <p:nvSpPr>
          <p:cNvPr id="332" name="Google Shape;332;p36"/>
          <p:cNvSpPr txBox="1"/>
          <p:nvPr/>
        </p:nvSpPr>
        <p:spPr>
          <a:xfrm>
            <a:off x="271725" y="3998350"/>
            <a:ext cx="3784800" cy="9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NDVI (Normalized Differential Vegetation Index) is the indicator of vegetation and land cover. It indicates the amount of chlorophyll color reflected from one area.</a:t>
            </a:r>
            <a:endParaRPr>
              <a:latin typeface="Karla"/>
              <a:ea typeface="Karla"/>
              <a:cs typeface="Karla"/>
              <a:sym typeface="Karla"/>
            </a:endParaRPr>
          </a:p>
        </p:txBody>
      </p:sp>
      <p:sp>
        <p:nvSpPr>
          <p:cNvPr id="333" name="Google Shape;333;p36"/>
          <p:cNvSpPr txBox="1"/>
          <p:nvPr/>
        </p:nvSpPr>
        <p:spPr>
          <a:xfrm>
            <a:off x="4774725" y="2921825"/>
            <a:ext cx="348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NDVI value and the corresponding land cover type.</a:t>
            </a:r>
            <a:endParaRPr/>
          </a:p>
        </p:txBody>
      </p:sp>
      <p:pic>
        <p:nvPicPr>
          <p:cNvPr id="334" name="Google Shape;334;p36" descr="A close up of a logo&#10;&#10;Description automatically generated"/>
          <p:cNvPicPr preferRelativeResize="0"/>
          <p:nvPr/>
        </p:nvPicPr>
        <p:blipFill>
          <a:blip r:embed="rId4">
            <a:alphaModFix/>
          </a:blip>
          <a:stretch>
            <a:fillRect/>
          </a:stretch>
        </p:blipFill>
        <p:spPr>
          <a:xfrm>
            <a:off x="6672875" y="4260700"/>
            <a:ext cx="1387175" cy="46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Statistical Analysis - </a:t>
            </a:r>
            <a:r>
              <a:rPr lang="en" b="1" dirty="0">
                <a:solidFill>
                  <a:srgbClr val="A61C00"/>
                </a:solidFill>
                <a:latin typeface="Times New Roman" panose="02020603050405020304" pitchFamily="18" charset="0"/>
                <a:cs typeface="Times New Roman" panose="02020603050405020304" pitchFamily="18" charset="0"/>
                <a:sym typeface="Raleway"/>
              </a:rPr>
              <a:t>Fire Risk Index - NDVI</a:t>
            </a:r>
            <a:endParaRPr b="1" dirty="0">
              <a:solidFill>
                <a:srgbClr val="A61C00"/>
              </a:solidFill>
              <a:latin typeface="Times New Roman" panose="02020603050405020304" pitchFamily="18" charset="0"/>
              <a:cs typeface="Times New Roman" panose="02020603050405020304" pitchFamily="18" charset="0"/>
              <a:sym typeface="Raleway"/>
            </a:endParaRPr>
          </a:p>
        </p:txBody>
      </p:sp>
      <p:pic>
        <p:nvPicPr>
          <p:cNvPr id="340" name="Google Shape;340;p37"/>
          <p:cNvPicPr preferRelativeResize="0"/>
          <p:nvPr/>
        </p:nvPicPr>
        <p:blipFill>
          <a:blip r:embed="rId3">
            <a:alphaModFix/>
          </a:blip>
          <a:stretch>
            <a:fillRect/>
          </a:stretch>
        </p:blipFill>
        <p:spPr>
          <a:xfrm>
            <a:off x="4275525" y="1183825"/>
            <a:ext cx="1935725" cy="1962125"/>
          </a:xfrm>
          <a:prstGeom prst="rect">
            <a:avLst/>
          </a:prstGeom>
          <a:noFill/>
          <a:ln>
            <a:noFill/>
          </a:ln>
        </p:spPr>
      </p:pic>
      <p:pic>
        <p:nvPicPr>
          <p:cNvPr id="341" name="Google Shape;341;p37"/>
          <p:cNvPicPr preferRelativeResize="0"/>
          <p:nvPr/>
        </p:nvPicPr>
        <p:blipFill>
          <a:blip r:embed="rId4">
            <a:alphaModFix/>
          </a:blip>
          <a:stretch>
            <a:fillRect/>
          </a:stretch>
        </p:blipFill>
        <p:spPr>
          <a:xfrm>
            <a:off x="6436487" y="1179050"/>
            <a:ext cx="1935725" cy="1971675"/>
          </a:xfrm>
          <a:prstGeom prst="rect">
            <a:avLst/>
          </a:prstGeom>
          <a:noFill/>
          <a:ln>
            <a:noFill/>
          </a:ln>
        </p:spPr>
      </p:pic>
      <p:pic>
        <p:nvPicPr>
          <p:cNvPr id="342" name="Google Shape;342;p37"/>
          <p:cNvPicPr preferRelativeResize="0"/>
          <p:nvPr/>
        </p:nvPicPr>
        <p:blipFill>
          <a:blip r:embed="rId5">
            <a:alphaModFix/>
          </a:blip>
          <a:stretch>
            <a:fillRect/>
          </a:stretch>
        </p:blipFill>
        <p:spPr>
          <a:xfrm>
            <a:off x="4508425" y="3108938"/>
            <a:ext cx="1621175" cy="590494"/>
          </a:xfrm>
          <a:prstGeom prst="rect">
            <a:avLst/>
          </a:prstGeom>
          <a:noFill/>
          <a:ln>
            <a:noFill/>
          </a:ln>
        </p:spPr>
      </p:pic>
      <p:pic>
        <p:nvPicPr>
          <p:cNvPr id="343" name="Google Shape;343;p37"/>
          <p:cNvPicPr preferRelativeResize="0"/>
          <p:nvPr/>
        </p:nvPicPr>
        <p:blipFill>
          <a:blip r:embed="rId6">
            <a:alphaModFix/>
          </a:blip>
          <a:stretch>
            <a:fillRect/>
          </a:stretch>
        </p:blipFill>
        <p:spPr>
          <a:xfrm>
            <a:off x="6644425" y="3199600"/>
            <a:ext cx="1519850" cy="499816"/>
          </a:xfrm>
          <a:prstGeom prst="rect">
            <a:avLst/>
          </a:prstGeom>
          <a:noFill/>
          <a:ln>
            <a:noFill/>
          </a:ln>
        </p:spPr>
      </p:pic>
      <p:sp>
        <p:nvSpPr>
          <p:cNvPr id="344" name="Google Shape;344;p37"/>
          <p:cNvSpPr txBox="1"/>
          <p:nvPr/>
        </p:nvSpPr>
        <p:spPr>
          <a:xfrm>
            <a:off x="4840250" y="3898950"/>
            <a:ext cx="12129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
          <p:cNvSpPr txBox="1"/>
          <p:nvPr/>
        </p:nvSpPr>
        <p:spPr>
          <a:xfrm>
            <a:off x="4688625" y="3840650"/>
            <a:ext cx="1387200"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Fire</a:t>
            </a:r>
            <a:endParaRPr b="1"/>
          </a:p>
        </p:txBody>
      </p:sp>
      <p:sp>
        <p:nvSpPr>
          <p:cNvPr id="346" name="Google Shape;346;p37"/>
          <p:cNvSpPr txBox="1"/>
          <p:nvPr/>
        </p:nvSpPr>
        <p:spPr>
          <a:xfrm>
            <a:off x="6777075" y="3898950"/>
            <a:ext cx="1387200"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Post Fire</a:t>
            </a:r>
            <a:endParaRPr b="1"/>
          </a:p>
        </p:txBody>
      </p:sp>
      <p:pic>
        <p:nvPicPr>
          <p:cNvPr id="347" name="Google Shape;347;p37" descr="A close up of a logo&#10;&#10;Description automatically generated"/>
          <p:cNvPicPr preferRelativeResize="0"/>
          <p:nvPr/>
        </p:nvPicPr>
        <p:blipFill>
          <a:blip r:embed="rId7">
            <a:alphaModFix/>
          </a:blip>
          <a:stretch>
            <a:fillRect/>
          </a:stretch>
        </p:blipFill>
        <p:spPr>
          <a:xfrm>
            <a:off x="235025" y="1292650"/>
            <a:ext cx="3966526" cy="2016650"/>
          </a:xfrm>
          <a:prstGeom prst="rect">
            <a:avLst/>
          </a:prstGeom>
          <a:noFill/>
          <a:ln>
            <a:noFill/>
          </a:ln>
        </p:spPr>
      </p:pic>
      <p:sp>
        <p:nvSpPr>
          <p:cNvPr id="348" name="Google Shape;348;p37"/>
          <p:cNvSpPr txBox="1"/>
          <p:nvPr/>
        </p:nvSpPr>
        <p:spPr>
          <a:xfrm>
            <a:off x="1374750" y="4599275"/>
            <a:ext cx="1714500" cy="1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49" name="Google Shape;349;p37"/>
          <p:cNvSpPr txBox="1"/>
          <p:nvPr/>
        </p:nvSpPr>
        <p:spPr>
          <a:xfrm>
            <a:off x="4478700" y="4292075"/>
            <a:ext cx="3732300" cy="6999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Karla"/>
                <a:ea typeface="Karla"/>
                <a:cs typeface="Karla"/>
                <a:sym typeface="Karla"/>
              </a:rPr>
              <a:t>Fig. NDVI image during fire and after fire, when the vegetation grows back.</a:t>
            </a:r>
            <a:endParaRPr sz="1200" b="1">
              <a:latin typeface="Karla"/>
              <a:ea typeface="Karla"/>
              <a:cs typeface="Karla"/>
              <a:sym typeface="Karla"/>
            </a:endParaRPr>
          </a:p>
        </p:txBody>
      </p:sp>
      <p:sp>
        <p:nvSpPr>
          <p:cNvPr id="350" name="Google Shape;350;p37"/>
          <p:cNvSpPr txBox="1"/>
          <p:nvPr/>
        </p:nvSpPr>
        <p:spPr>
          <a:xfrm>
            <a:off x="388175" y="3412250"/>
            <a:ext cx="3813300" cy="15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Karla"/>
                <a:ea typeface="Karla"/>
                <a:cs typeface="Karla"/>
                <a:sym typeface="Karla"/>
              </a:rPr>
              <a:t>Plot of NDVI value vs date. Statistical analysis of  NDVI values around the year shows that during wildfire, the NDVI value drops considerably creating deep valleys in the plot.</a:t>
            </a:r>
            <a:br>
              <a:rPr lang="en" b="1">
                <a:latin typeface="Karla"/>
                <a:ea typeface="Karla"/>
                <a:cs typeface="Karla"/>
                <a:sym typeface="Karla"/>
              </a:rPr>
            </a:br>
            <a:r>
              <a:rPr lang="en" b="1">
                <a:latin typeface="Karla"/>
                <a:ea typeface="Karla"/>
                <a:cs typeface="Karla"/>
                <a:sym typeface="Karla"/>
              </a:rPr>
              <a:t>By connecting this to fire history, machine learning models can predict fire risk.</a:t>
            </a:r>
            <a:br>
              <a:rPr lang="en" b="1">
                <a:latin typeface="Karla"/>
                <a:ea typeface="Karla"/>
                <a:cs typeface="Karla"/>
                <a:sym typeface="Karla"/>
              </a:rPr>
            </a:br>
            <a:endParaRPr b="1">
              <a:latin typeface="Karla"/>
              <a:ea typeface="Karla"/>
              <a:cs typeface="Karla"/>
              <a:sym typeface="Karl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0266-41CF-4543-BE3A-0FEDDC147C50}"/>
              </a:ext>
            </a:extLst>
          </p:cNvPr>
          <p:cNvSpPr>
            <a:spLocks noGrp="1"/>
          </p:cNvSpPr>
          <p:nvPr>
            <p:ph type="title"/>
          </p:nvPr>
        </p:nvSpPr>
        <p:spPr>
          <a:xfrm>
            <a:off x="-765665" y="-172010"/>
            <a:ext cx="4839722" cy="1004930"/>
          </a:xfrm>
        </p:spPr>
        <p:txBody>
          <a:bodyPr/>
          <a:lstStyle/>
          <a:p>
            <a:r>
              <a:rPr lang="en-US" sz="2800" b="1" dirty="0">
                <a:solidFill>
                  <a:srgbClr val="C00000"/>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C7E1A8B2-9D0A-8745-AF67-42351DBB363C}"/>
              </a:ext>
            </a:extLst>
          </p:cNvPr>
          <p:cNvSpPr txBox="1"/>
          <p:nvPr/>
        </p:nvSpPr>
        <p:spPr>
          <a:xfrm>
            <a:off x="450087" y="715056"/>
            <a:ext cx="8243825" cy="4001095"/>
          </a:xfrm>
          <a:prstGeom prst="rect">
            <a:avLst/>
          </a:prstGeom>
          <a:noFill/>
        </p:spPr>
        <p:txBody>
          <a:bodyPr wrap="square" rtlCol="0">
            <a:spAutoFit/>
          </a:bodyPr>
          <a:lstStyle/>
          <a:p>
            <a:pPr marL="171450" indent="-171450">
              <a:buFont typeface="Wingdings" pitchFamily="2" charset="2"/>
              <a:buChar char="Ø"/>
            </a:pPr>
            <a:r>
              <a:rPr lang="en-US" sz="1200" dirty="0"/>
              <a:t>Wildfires are one of the most dangerous and common natural disasters that we encounter every year.</a:t>
            </a:r>
          </a:p>
          <a:p>
            <a:pPr marL="171450" indent="-171450">
              <a:buFont typeface="Wingdings" pitchFamily="2" charset="2"/>
              <a:buChar char="Ø"/>
            </a:pPr>
            <a:endParaRPr lang="en-US" sz="1200" dirty="0"/>
          </a:p>
          <a:p>
            <a:pPr marL="171450" indent="-171450">
              <a:buFont typeface="Wingdings" pitchFamily="2" charset="2"/>
              <a:buChar char="Ø"/>
            </a:pPr>
            <a:r>
              <a:rPr lang="en-US" sz="1200" dirty="0"/>
              <a:t>Uncontrolled wildfires not only cause damage to the environment and disrupt the ecological balance and cause significant loss to life and property.</a:t>
            </a:r>
          </a:p>
          <a:p>
            <a:pPr marL="171450" indent="-171450">
              <a:buFont typeface="Wingdings" pitchFamily="2" charset="2"/>
              <a:buChar char="Ø"/>
            </a:pPr>
            <a:endParaRPr lang="en-US" sz="1200" dirty="0"/>
          </a:p>
          <a:p>
            <a:pPr marL="171450" indent="-171450">
              <a:buFont typeface="Wingdings" pitchFamily="2" charset="2"/>
              <a:buChar char="Ø"/>
            </a:pPr>
            <a:r>
              <a:rPr lang="en-US" sz="1200" dirty="0"/>
              <a:t>A combination of various factors such as dry vegetation, gusty wind, terrain, weather, etc., further aggravates the situation. </a:t>
            </a:r>
          </a:p>
          <a:p>
            <a:pPr marL="171450" indent="-171450">
              <a:buFont typeface="Wingdings" pitchFamily="2" charset="2"/>
              <a:buChar char="Ø"/>
            </a:pPr>
            <a:endParaRPr lang="en-US" sz="1200" dirty="0"/>
          </a:p>
          <a:p>
            <a:pPr marL="171450" indent="-171450">
              <a:buFont typeface="Wingdings" pitchFamily="2" charset="2"/>
              <a:buChar char="Ø"/>
            </a:pPr>
            <a:r>
              <a:rPr lang="x-none" sz="1200"/>
              <a:t>With so much impact on social and economic factors, it becomes necessary to build a near real-time solution for predicting and controlling wildfires.</a:t>
            </a:r>
            <a:endParaRPr lang="en-US" sz="1200" dirty="0"/>
          </a:p>
          <a:p>
            <a:pPr marL="171450" indent="-171450">
              <a:buFont typeface="Wingdings" pitchFamily="2" charset="2"/>
              <a:buChar char="Ø"/>
            </a:pPr>
            <a:endParaRPr lang="en-US" sz="1200" dirty="0"/>
          </a:p>
          <a:p>
            <a:pPr marL="171450" indent="-171450">
              <a:buFont typeface="Wingdings" pitchFamily="2" charset="2"/>
              <a:buChar char="Ø"/>
            </a:pPr>
            <a:r>
              <a:rPr lang="en-US" sz="1200" dirty="0"/>
              <a:t>According to the recent wildfire survey, most of the wildfire emergency systems still use conventional wildfire detection and prediction approaches.</a:t>
            </a:r>
          </a:p>
          <a:p>
            <a:pPr marL="171450" indent="-171450">
              <a:buFont typeface="Wingdings" pitchFamily="2" charset="2"/>
              <a:buChar char="Ø"/>
            </a:pPr>
            <a:endParaRPr lang="en-US" sz="1200" dirty="0"/>
          </a:p>
          <a:p>
            <a:pPr marL="171450" indent="-171450">
              <a:buFont typeface="Wingdings" pitchFamily="2" charset="2"/>
              <a:buChar char="Ø"/>
            </a:pPr>
            <a:r>
              <a:rPr lang="en-US" sz="1200" dirty="0"/>
              <a:t>A myriad of research papers has been published addressing wildfire detection and prediction by using mathematical and statistical methods. Still, these models have a lot of limitations such as limited parameters, low accuracy of risk prediction, the complexity of equations, and lack of real-time decision-making processes. </a:t>
            </a:r>
          </a:p>
          <a:p>
            <a:pPr marL="171450" indent="-171450">
              <a:buFont typeface="Wingdings" pitchFamily="2" charset="2"/>
              <a:buChar char="Ø"/>
            </a:pPr>
            <a:endParaRPr lang="en-US" sz="1200" dirty="0"/>
          </a:p>
          <a:p>
            <a:pPr marL="171450" indent="-171450">
              <a:buFont typeface="Wingdings" pitchFamily="2" charset="2"/>
              <a:buChar char="Ø"/>
            </a:pPr>
            <a:r>
              <a:rPr lang="x-none" sz="1200"/>
              <a:t>Therefore, we aim to include different parameters such as fire history, weather, remote sensing, and satellite data to improve the accuracy </a:t>
            </a:r>
            <a:r>
              <a:rPr lang="en-US" sz="1200" dirty="0"/>
              <a:t>of</a:t>
            </a:r>
            <a:r>
              <a:rPr lang="x-none" sz="1200"/>
              <a:t> fire risk prediction and detection models.</a:t>
            </a:r>
            <a:endParaRPr lang="en-US" sz="1200" dirty="0"/>
          </a:p>
          <a:p>
            <a:r>
              <a:rPr lang="en-US" dirty="0"/>
              <a:t> </a:t>
            </a:r>
          </a:p>
        </p:txBody>
      </p:sp>
    </p:spTree>
    <p:extLst>
      <p:ext uri="{BB962C8B-B14F-4D97-AF65-F5344CB8AC3E}">
        <p14:creationId xmlns:p14="http://schemas.microsoft.com/office/powerpoint/2010/main" val="163011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11700" y="19152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Risk Prediction Models</a:t>
            </a:r>
            <a:endParaRPr/>
          </a:p>
        </p:txBody>
      </p:sp>
      <p:grpSp>
        <p:nvGrpSpPr>
          <p:cNvPr id="4" name="Group 3">
            <a:extLst>
              <a:ext uri="{FF2B5EF4-FFF2-40B4-BE49-F238E27FC236}">
                <a16:creationId xmlns:a16="http://schemas.microsoft.com/office/drawing/2014/main" id="{7BA02F00-FF1D-8348-8EE4-C68DB5735713}"/>
              </a:ext>
            </a:extLst>
          </p:cNvPr>
          <p:cNvGrpSpPr>
            <a:extLst>
              <a:ext uri="{F59B8463-F414-42e2-B3A4-FFEF48DC7170}">
                <a15:nonVisualGroupProps xmlns:a15="http://schemas.microsoft.com/office/drawing/2012/main" isLegacyGroup="0"/>
              </a:ext>
            </a:extLst>
          </p:cNvGrpSpPr>
          <p:nvPr/>
        </p:nvGrpSpPr>
        <p:grpSpPr>
          <a:xfrm>
            <a:off x="629829" y="1186899"/>
            <a:ext cx="7884342" cy="3692645"/>
            <a:chOff x="86264" y="0"/>
            <a:chExt cx="6532245" cy="4361888"/>
          </a:xfrm>
        </p:grpSpPr>
        <p:pic>
          <p:nvPicPr>
            <p:cNvPr id="5" name="image13.jpeg" descr="Diagram&#10;&#10;Description automatically generated">
              <a:extLst>
                <a:ext uri="{FF2B5EF4-FFF2-40B4-BE49-F238E27FC236}">
                  <a16:creationId xmlns:a16="http://schemas.microsoft.com/office/drawing/2014/main" id="{0C688EE9-2B48-5543-92CD-DE769B70B2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64" y="0"/>
              <a:ext cx="6532245" cy="3295538"/>
            </a:xfrm>
            <a:prstGeom prst="rect">
              <a:avLst/>
            </a:prstGeom>
          </p:spPr>
        </p:pic>
        <p:sp>
          <p:nvSpPr>
            <p:cNvPr id="6" name="Text Box 29">
              <a:extLst>
                <a:ext uri="{FF2B5EF4-FFF2-40B4-BE49-F238E27FC236}">
                  <a16:creationId xmlns:a16="http://schemas.microsoft.com/office/drawing/2014/main" id="{797FB268-9FCD-A141-9AFE-8C2492B9D7C4}"/>
                </a:ext>
              </a:extLst>
            </p:cNvPr>
            <p:cNvSpPr txBox="1"/>
            <p:nvPr/>
          </p:nvSpPr>
          <p:spPr>
            <a:xfrm>
              <a:off x="167772" y="3735890"/>
              <a:ext cx="6429039" cy="625998"/>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i="0" dirty="0">
                  <a:solidFill>
                    <a:schemeClr val="tx1"/>
                  </a:solidFill>
                  <a:effectLst/>
                  <a:latin typeface="Times New Roman" panose="02020603050405020304" pitchFamily="18" charset="0"/>
                  <a:ea typeface="SimSun" panose="02010600030101010101" pitchFamily="2" charset="-122"/>
                </a:rPr>
                <a:t>Fig. </a:t>
              </a:r>
              <a:r>
                <a:rPr lang="en-US" i="0" cap="small" dirty="0">
                  <a:solidFill>
                    <a:schemeClr val="tx1"/>
                  </a:solidFill>
                  <a:effectLst/>
                  <a:latin typeface="Times New Roman" panose="02020603050405020304" pitchFamily="18" charset="0"/>
                  <a:ea typeface="SimSun" panose="02010600030101010101" pitchFamily="2" charset="-122"/>
                </a:rPr>
                <a:t> </a:t>
              </a:r>
              <a:r>
                <a:rPr lang="en-US" i="0" dirty="0">
                  <a:solidFill>
                    <a:schemeClr val="tx1"/>
                  </a:solidFill>
                  <a:effectLst/>
                  <a:latin typeface="Times New Roman" panose="02020603050405020304" pitchFamily="18" charset="0"/>
                  <a:ea typeface="SimSun" panose="02010600030101010101" pitchFamily="2" charset="-122"/>
                </a:rPr>
                <a:t>Ensemble model architecture for Fire Risk Prediction (Right hand side shows the weather-based fire prediction model and Left-hand side shows remote sensing-based fire prediction model)</a:t>
              </a:r>
              <a:endParaRPr lang="en-US" i="1" dirty="0">
                <a:solidFill>
                  <a:schemeClr val="tx1"/>
                </a:solidFill>
                <a:effectLst/>
                <a:latin typeface="Times New Roman" panose="02020603050405020304" pitchFamily="18" charset="0"/>
                <a:ea typeface="Times New Roman" panose="02020603050405020304" pitchFamily="18" charset="0"/>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0"/>
          <p:cNvSpPr txBox="1">
            <a:spLocks noGrp="1"/>
          </p:cNvSpPr>
          <p:nvPr>
            <p:ph type="title"/>
          </p:nvPr>
        </p:nvSpPr>
        <p:spPr>
          <a:xfrm>
            <a:off x="311700" y="45265"/>
            <a:ext cx="8709300" cy="738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latin typeface="Times New Roman" panose="02020603050405020304" pitchFamily="18" charset="0"/>
                <a:cs typeface="Times New Roman" panose="02020603050405020304" pitchFamily="18" charset="0"/>
              </a:rPr>
              <a:t>Results - </a:t>
            </a:r>
            <a:r>
              <a:rPr lang="en" b="1" dirty="0">
                <a:solidFill>
                  <a:srgbClr val="A61C00"/>
                </a:solidFill>
                <a:latin typeface="Times New Roman" panose="02020603050405020304" pitchFamily="18" charset="0"/>
                <a:cs typeface="Times New Roman" panose="02020603050405020304" pitchFamily="18" charset="0"/>
                <a:sym typeface="Raleway"/>
              </a:rPr>
              <a:t>Weather </a:t>
            </a:r>
            <a:r>
              <a:rPr lang="en" dirty="0">
                <a:latin typeface="Times New Roman" panose="02020603050405020304" pitchFamily="18" charset="0"/>
                <a:cs typeface="Times New Roman" panose="02020603050405020304" pitchFamily="18" charset="0"/>
              </a:rPr>
              <a:t>Model : Fire Risk Prediction</a:t>
            </a:r>
            <a:endParaRPr b="1" dirty="0">
              <a:solidFill>
                <a:srgbClr val="A61C00"/>
              </a:solidFill>
              <a:latin typeface="Times New Roman" panose="02020603050405020304" pitchFamily="18" charset="0"/>
              <a:cs typeface="Times New Roman" panose="02020603050405020304" pitchFamily="18" charset="0"/>
              <a:sym typeface="Raleway"/>
            </a:endParaRPr>
          </a:p>
        </p:txBody>
      </p:sp>
      <p:sp>
        <p:nvSpPr>
          <p:cNvPr id="495" name="Google Shape;495;p50"/>
          <p:cNvSpPr txBox="1">
            <a:spLocks noGrp="1"/>
          </p:cNvSpPr>
          <p:nvPr>
            <p:ph type="body" idx="1"/>
          </p:nvPr>
        </p:nvSpPr>
        <p:spPr>
          <a:xfrm>
            <a:off x="311700" y="738750"/>
            <a:ext cx="8520600" cy="3416400"/>
          </a:xfrm>
          <a:prstGeom prst="rect">
            <a:avLst/>
          </a:prstGeom>
        </p:spPr>
        <p:txBody>
          <a:bodyPr spcFirstLastPara="1" wrap="square" lIns="91425" tIns="91425" rIns="91425" bIns="91425" anchor="t" anchorCtr="0">
            <a:noAutofit/>
          </a:bodyPr>
          <a:lstStyle/>
          <a:p>
            <a:pPr marL="0" indent="0">
              <a:buNone/>
            </a:pPr>
            <a:r>
              <a:rPr lang="en" dirty="0">
                <a:solidFill>
                  <a:srgbClr val="000000"/>
                </a:solidFill>
              </a:rPr>
              <a:t>         SVM		              </a:t>
            </a:r>
            <a:r>
              <a:rPr lang="en" dirty="0" err="1">
                <a:solidFill>
                  <a:srgbClr val="000000"/>
                </a:solidFill>
              </a:rPr>
              <a:t>XGBoost</a:t>
            </a:r>
            <a:r>
              <a:rPr lang="en" dirty="0">
                <a:solidFill>
                  <a:srgbClr val="000000"/>
                </a:solidFill>
              </a:rPr>
              <a:t>                         </a:t>
            </a:r>
            <a:r>
              <a:rPr lang="en-US" dirty="0">
                <a:solidFill>
                  <a:srgbClr val="000000"/>
                </a:solidFill>
              </a:rPr>
              <a:t>Random Forest</a:t>
            </a:r>
          </a:p>
          <a:p>
            <a:pPr marL="0" lvl="0" indent="0" algn="l" rtl="0">
              <a:spcBef>
                <a:spcPts val="0"/>
              </a:spcBef>
              <a:spcAft>
                <a:spcPts val="0"/>
              </a:spcAft>
              <a:buNone/>
            </a:pPr>
            <a:r>
              <a:rPr lang="en" dirty="0">
                <a:solidFill>
                  <a:srgbClr val="000000"/>
                </a:solidFill>
              </a:rPr>
              <a:t>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solidFill>
                <a:schemeClr val="dk1"/>
              </a:solidFill>
            </a:endParaRPr>
          </a:p>
          <a:p>
            <a:pPr marL="0" lvl="0" indent="0" algn="l" rtl="0">
              <a:spcBef>
                <a:spcPts val="1600"/>
              </a:spcBef>
              <a:spcAft>
                <a:spcPts val="1600"/>
              </a:spcAft>
              <a:buClr>
                <a:schemeClr val="dk1"/>
              </a:buClr>
              <a:buSzPts val="1100"/>
              <a:buFont typeface="Arial"/>
              <a:buNone/>
            </a:pPr>
            <a:endParaRPr dirty="0">
              <a:solidFill>
                <a:schemeClr val="dk1"/>
              </a:solidFill>
            </a:endParaRPr>
          </a:p>
        </p:txBody>
      </p:sp>
      <p:pic>
        <p:nvPicPr>
          <p:cNvPr id="496" name="Google Shape;496;p50"/>
          <p:cNvPicPr preferRelativeResize="0"/>
          <p:nvPr/>
        </p:nvPicPr>
        <p:blipFill>
          <a:blip r:embed="rId3">
            <a:alphaModFix/>
          </a:blip>
          <a:stretch>
            <a:fillRect/>
          </a:stretch>
        </p:blipFill>
        <p:spPr>
          <a:xfrm>
            <a:off x="311700" y="1347300"/>
            <a:ext cx="2918000" cy="1224450"/>
          </a:xfrm>
          <a:prstGeom prst="rect">
            <a:avLst/>
          </a:prstGeom>
          <a:noFill/>
          <a:ln w="9525" cap="flat" cmpd="sng">
            <a:solidFill>
              <a:srgbClr val="980000"/>
            </a:solidFill>
            <a:prstDash val="solid"/>
            <a:round/>
            <a:headEnd type="none" w="sm" len="sm"/>
            <a:tailEnd type="none" w="sm" len="sm"/>
          </a:ln>
        </p:spPr>
      </p:pic>
      <p:pic>
        <p:nvPicPr>
          <p:cNvPr id="497" name="Google Shape;497;p50"/>
          <p:cNvPicPr preferRelativeResize="0"/>
          <p:nvPr/>
        </p:nvPicPr>
        <p:blipFill>
          <a:blip r:embed="rId4">
            <a:alphaModFix/>
          </a:blip>
          <a:stretch>
            <a:fillRect/>
          </a:stretch>
        </p:blipFill>
        <p:spPr>
          <a:xfrm>
            <a:off x="3420650" y="1347300"/>
            <a:ext cx="2683250" cy="1224450"/>
          </a:xfrm>
          <a:prstGeom prst="rect">
            <a:avLst/>
          </a:prstGeom>
          <a:noFill/>
          <a:ln w="9525" cap="flat" cmpd="sng">
            <a:solidFill>
              <a:srgbClr val="980000"/>
            </a:solidFill>
            <a:prstDash val="solid"/>
            <a:round/>
            <a:headEnd type="none" w="sm" len="sm"/>
            <a:tailEnd type="none" w="sm" len="sm"/>
          </a:ln>
        </p:spPr>
      </p:pic>
      <p:pic>
        <p:nvPicPr>
          <p:cNvPr id="498" name="Google Shape;498;p50"/>
          <p:cNvPicPr preferRelativeResize="0"/>
          <p:nvPr/>
        </p:nvPicPr>
        <p:blipFill>
          <a:blip r:embed="rId5">
            <a:alphaModFix/>
          </a:blip>
          <a:stretch>
            <a:fillRect/>
          </a:stretch>
        </p:blipFill>
        <p:spPr>
          <a:xfrm>
            <a:off x="6228550" y="1347300"/>
            <a:ext cx="2683250" cy="1224450"/>
          </a:xfrm>
          <a:prstGeom prst="rect">
            <a:avLst/>
          </a:prstGeom>
          <a:noFill/>
          <a:ln w="9525" cap="flat" cmpd="sng">
            <a:solidFill>
              <a:srgbClr val="980000"/>
            </a:solidFill>
            <a:prstDash val="solid"/>
            <a:round/>
            <a:headEnd type="none" w="sm" len="sm"/>
            <a:tailEnd type="none" w="sm" len="sm"/>
          </a:ln>
        </p:spPr>
      </p:pic>
      <p:sp>
        <p:nvSpPr>
          <p:cNvPr id="502" name="Google Shape;502;p50"/>
          <p:cNvSpPr txBox="1"/>
          <p:nvPr/>
        </p:nvSpPr>
        <p:spPr>
          <a:xfrm>
            <a:off x="616325" y="4728875"/>
            <a:ext cx="20619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Fig. ROC Curve for SVM</a:t>
            </a:r>
            <a:endParaRPr>
              <a:latin typeface="Karla"/>
              <a:ea typeface="Karla"/>
              <a:cs typeface="Karla"/>
              <a:sym typeface="Karla"/>
            </a:endParaRPr>
          </a:p>
        </p:txBody>
      </p:sp>
      <p:sp>
        <p:nvSpPr>
          <p:cNvPr id="503" name="Google Shape;503;p50"/>
          <p:cNvSpPr txBox="1"/>
          <p:nvPr/>
        </p:nvSpPr>
        <p:spPr>
          <a:xfrm>
            <a:off x="3420650" y="4728875"/>
            <a:ext cx="2379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Karla"/>
                <a:ea typeface="Karla"/>
                <a:cs typeface="Karla"/>
                <a:sym typeface="Karla"/>
              </a:rPr>
              <a:t>Fig. ROC Curve for </a:t>
            </a:r>
            <a:r>
              <a:rPr lang="en" dirty="0" err="1">
                <a:latin typeface="Karla"/>
                <a:ea typeface="Karla"/>
                <a:cs typeface="Karla"/>
                <a:sym typeface="Karla"/>
              </a:rPr>
              <a:t>XGBoost</a:t>
            </a:r>
            <a:endParaRPr dirty="0">
              <a:latin typeface="Karla"/>
              <a:ea typeface="Karla"/>
              <a:cs typeface="Karla"/>
              <a:sym typeface="Karla"/>
            </a:endParaRPr>
          </a:p>
        </p:txBody>
      </p:sp>
      <p:sp>
        <p:nvSpPr>
          <p:cNvPr id="504" name="Google Shape;504;p50"/>
          <p:cNvSpPr txBox="1"/>
          <p:nvPr/>
        </p:nvSpPr>
        <p:spPr>
          <a:xfrm>
            <a:off x="6641500" y="4712137"/>
            <a:ext cx="2379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Karla"/>
                <a:ea typeface="Karla"/>
                <a:cs typeface="Karla"/>
                <a:sym typeface="Karla"/>
              </a:rPr>
              <a:t>Fig. ROC Curve for RF</a:t>
            </a:r>
            <a:endParaRPr dirty="0">
              <a:latin typeface="Karla"/>
              <a:ea typeface="Karla"/>
              <a:cs typeface="Karla"/>
              <a:sym typeface="Karla"/>
            </a:endParaRPr>
          </a:p>
        </p:txBody>
      </p:sp>
      <p:pic>
        <p:nvPicPr>
          <p:cNvPr id="13" name="Picture 12">
            <a:extLst>
              <a:ext uri="{FF2B5EF4-FFF2-40B4-BE49-F238E27FC236}">
                <a16:creationId xmlns:a16="http://schemas.microsoft.com/office/drawing/2014/main" id="{4C11EB44-64AF-9140-9F4A-5C36F59EA48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47" y="2888875"/>
            <a:ext cx="2703104" cy="1776730"/>
          </a:xfrm>
          <a:prstGeom prst="rect">
            <a:avLst/>
          </a:prstGeom>
          <a:noFill/>
          <a:ln>
            <a:noFill/>
          </a:ln>
        </p:spPr>
      </p:pic>
      <p:pic>
        <p:nvPicPr>
          <p:cNvPr id="14" name="Picture 13" descr="Chart, line chart&#10;&#10;Description automatically generated">
            <a:extLst>
              <a:ext uri="{FF2B5EF4-FFF2-40B4-BE49-F238E27FC236}">
                <a16:creationId xmlns:a16="http://schemas.microsoft.com/office/drawing/2014/main" id="{00164F54-6C57-844F-B2D1-E8DB2C157825}"/>
              </a:ext>
            </a:extLst>
          </p:cNvPr>
          <p:cNvPicPr/>
          <p:nvPr/>
        </p:nvPicPr>
        <p:blipFill rotWithShape="1">
          <a:blip r:embed="rId7" cstate="print">
            <a:extLst>
              <a:ext uri="{28A0092B-C50C-407E-A947-70E740481C1C}">
                <a14:useLocalDpi xmlns:a14="http://schemas.microsoft.com/office/drawing/2010/main" val="0"/>
              </a:ext>
            </a:extLst>
          </a:blip>
          <a:srcRect l="3145" t="5723" r="3460" b="6235"/>
          <a:stretch/>
        </p:blipFill>
        <p:spPr>
          <a:xfrm>
            <a:off x="3229700" y="2896593"/>
            <a:ext cx="2810150" cy="1695034"/>
          </a:xfrm>
          <a:prstGeom prst="rect">
            <a:avLst/>
          </a:prstGeom>
        </p:spPr>
      </p:pic>
      <p:pic>
        <p:nvPicPr>
          <p:cNvPr id="15" name="Picture 14">
            <a:extLst>
              <a:ext uri="{FF2B5EF4-FFF2-40B4-BE49-F238E27FC236}">
                <a16:creationId xmlns:a16="http://schemas.microsoft.com/office/drawing/2014/main" id="{86960802-644A-824E-9B70-46DA1E05499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8550" y="2814897"/>
            <a:ext cx="2683250" cy="1850708"/>
          </a:xfrm>
          <a:prstGeom prst="rect">
            <a:avLst/>
          </a:prstGeom>
          <a:noFill/>
          <a:ln>
            <a:noFill/>
          </a:ln>
        </p:spPr>
      </p:pic>
    </p:spTree>
    <p:extLst>
      <p:ext uri="{BB962C8B-B14F-4D97-AF65-F5344CB8AC3E}">
        <p14:creationId xmlns:p14="http://schemas.microsoft.com/office/powerpoint/2010/main" val="413908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1"/>
          <p:cNvSpPr txBox="1">
            <a:spLocks noGrp="1"/>
          </p:cNvSpPr>
          <p:nvPr>
            <p:ph type="title"/>
          </p:nvPr>
        </p:nvSpPr>
        <p:spPr>
          <a:xfrm>
            <a:off x="311700" y="0"/>
            <a:ext cx="8709300" cy="738600"/>
          </a:xfrm>
          <a:prstGeom prst="rect">
            <a:avLst/>
          </a:prstGeom>
        </p:spPr>
        <p:txBody>
          <a:bodyPr spcFirstLastPara="1" wrap="square" lIns="91425" tIns="91425" rIns="91425" bIns="91425" anchor="t" anchorCtr="0">
            <a:noAutofit/>
          </a:bodyPr>
          <a:lstStyle/>
          <a:p>
            <a:pPr lvl="0"/>
            <a:r>
              <a:rPr lang="en" dirty="0">
                <a:latin typeface="Times New Roman" panose="02020603050405020304" pitchFamily="18" charset="0"/>
                <a:cs typeface="Times New Roman" panose="02020603050405020304" pitchFamily="18" charset="0"/>
              </a:rPr>
              <a:t>Results - Remote sensing</a:t>
            </a:r>
            <a:r>
              <a:rPr lang="en" b="1" dirty="0">
                <a:solidFill>
                  <a:srgbClr val="A61C00"/>
                </a:solidFill>
                <a:latin typeface="Times New Roman" panose="02020603050405020304" pitchFamily="18" charset="0"/>
                <a:cs typeface="Times New Roman" panose="02020603050405020304" pitchFamily="18" charset="0"/>
                <a:sym typeface="Raleway"/>
              </a:rPr>
              <a:t> </a:t>
            </a:r>
            <a:r>
              <a:rPr lang="en" dirty="0">
                <a:latin typeface="Times New Roman" panose="02020603050405020304" pitchFamily="18" charset="0"/>
                <a:cs typeface="Times New Roman" panose="02020603050405020304" pitchFamily="18" charset="0"/>
              </a:rPr>
              <a:t>: Fire Risk Prediction</a:t>
            </a:r>
            <a:endParaRPr b="1" dirty="0">
              <a:solidFill>
                <a:srgbClr val="A61C00"/>
              </a:solidFill>
              <a:latin typeface="Times New Roman" panose="02020603050405020304" pitchFamily="18" charset="0"/>
              <a:cs typeface="Times New Roman" panose="02020603050405020304" pitchFamily="18" charset="0"/>
              <a:sym typeface="Raleway"/>
            </a:endParaRPr>
          </a:p>
        </p:txBody>
      </p:sp>
      <p:sp>
        <p:nvSpPr>
          <p:cNvPr id="511" name="Google Shape;511;p51"/>
          <p:cNvSpPr txBox="1"/>
          <p:nvPr/>
        </p:nvSpPr>
        <p:spPr>
          <a:xfrm>
            <a:off x="1025700" y="4697400"/>
            <a:ext cx="20619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Fig. ROC Curve for CNN</a:t>
            </a:r>
            <a:endParaRPr>
              <a:latin typeface="Karla"/>
              <a:ea typeface="Karla"/>
              <a:cs typeface="Karla"/>
              <a:sym typeface="Karla"/>
            </a:endParaRPr>
          </a:p>
        </p:txBody>
      </p:sp>
      <p:sp>
        <p:nvSpPr>
          <p:cNvPr id="512" name="Google Shape;512;p51"/>
          <p:cNvSpPr txBox="1"/>
          <p:nvPr/>
        </p:nvSpPr>
        <p:spPr>
          <a:xfrm>
            <a:off x="3602735" y="4681955"/>
            <a:ext cx="2379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Fig. ROC Curve for MLP</a:t>
            </a:r>
            <a:endParaRPr>
              <a:latin typeface="Karla"/>
              <a:ea typeface="Karla"/>
              <a:cs typeface="Karla"/>
              <a:sym typeface="Karla"/>
            </a:endParaRPr>
          </a:p>
        </p:txBody>
      </p:sp>
      <p:pic>
        <p:nvPicPr>
          <p:cNvPr id="513" name="Google Shape;513;p51"/>
          <p:cNvPicPr preferRelativeResize="0"/>
          <p:nvPr/>
        </p:nvPicPr>
        <p:blipFill>
          <a:blip r:embed="rId3">
            <a:alphaModFix/>
          </a:blip>
          <a:stretch>
            <a:fillRect/>
          </a:stretch>
        </p:blipFill>
        <p:spPr>
          <a:xfrm>
            <a:off x="311700" y="1398600"/>
            <a:ext cx="2462100" cy="1235958"/>
          </a:xfrm>
          <a:prstGeom prst="rect">
            <a:avLst/>
          </a:prstGeom>
          <a:noFill/>
          <a:ln w="9525" cap="flat" cmpd="sng">
            <a:solidFill>
              <a:srgbClr val="980000"/>
            </a:solidFill>
            <a:prstDash val="solid"/>
            <a:round/>
            <a:headEnd type="none" w="sm" len="sm"/>
            <a:tailEnd type="none" w="sm" len="sm"/>
          </a:ln>
        </p:spPr>
      </p:pic>
      <p:pic>
        <p:nvPicPr>
          <p:cNvPr id="516" name="Google Shape;516;p51"/>
          <p:cNvPicPr preferRelativeResize="0"/>
          <p:nvPr/>
        </p:nvPicPr>
        <p:blipFill>
          <a:blip r:embed="rId4">
            <a:alphaModFix/>
          </a:blip>
          <a:stretch>
            <a:fillRect/>
          </a:stretch>
        </p:blipFill>
        <p:spPr>
          <a:xfrm>
            <a:off x="3435300" y="1398600"/>
            <a:ext cx="2462100" cy="1235958"/>
          </a:xfrm>
          <a:prstGeom prst="rect">
            <a:avLst/>
          </a:prstGeom>
          <a:noFill/>
          <a:ln w="9525" cap="flat" cmpd="sng">
            <a:solidFill>
              <a:srgbClr val="980000"/>
            </a:solidFill>
            <a:prstDash val="solid"/>
            <a:round/>
            <a:headEnd type="none" w="sm" len="sm"/>
            <a:tailEnd type="none" w="sm" len="sm"/>
          </a:ln>
        </p:spPr>
      </p:pic>
      <p:pic>
        <p:nvPicPr>
          <p:cNvPr id="10" name="Google Shape;525;p52">
            <a:extLst>
              <a:ext uri="{FF2B5EF4-FFF2-40B4-BE49-F238E27FC236}">
                <a16:creationId xmlns:a16="http://schemas.microsoft.com/office/drawing/2014/main" id="{975AD6BF-0FCC-0B4B-9B30-C2B1525C8648}"/>
              </a:ext>
            </a:extLst>
          </p:cNvPr>
          <p:cNvPicPr preferRelativeResize="0"/>
          <p:nvPr/>
        </p:nvPicPr>
        <p:blipFill>
          <a:blip r:embed="rId5">
            <a:alphaModFix/>
          </a:blip>
          <a:stretch>
            <a:fillRect/>
          </a:stretch>
        </p:blipFill>
        <p:spPr>
          <a:xfrm>
            <a:off x="6252181" y="1398600"/>
            <a:ext cx="2580119" cy="1235958"/>
          </a:xfrm>
          <a:prstGeom prst="rect">
            <a:avLst/>
          </a:prstGeom>
          <a:noFill/>
          <a:ln w="9525" cap="flat" cmpd="sng">
            <a:solidFill>
              <a:srgbClr val="980000"/>
            </a:solidFill>
            <a:prstDash val="solid"/>
            <a:round/>
            <a:headEnd type="none" w="sm" len="sm"/>
            <a:tailEnd type="none" w="sm" len="sm"/>
          </a:ln>
        </p:spPr>
      </p:pic>
      <p:pic>
        <p:nvPicPr>
          <p:cNvPr id="11" name="Picture 10" descr="Chart, line chart&#10;&#10;Description automatically generated">
            <a:extLst>
              <a:ext uri="{FF2B5EF4-FFF2-40B4-BE49-F238E27FC236}">
                <a16:creationId xmlns:a16="http://schemas.microsoft.com/office/drawing/2014/main" id="{3094D759-B8D8-F94C-926D-CB596925BFDA}"/>
              </a:ext>
            </a:extLst>
          </p:cNvPr>
          <p:cNvPicPr/>
          <p:nvPr/>
        </p:nvPicPr>
        <p:blipFill rotWithShape="1">
          <a:blip r:embed="rId6" cstate="print">
            <a:extLst>
              <a:ext uri="{28A0092B-C50C-407E-A947-70E740481C1C}">
                <a14:useLocalDpi xmlns:a14="http://schemas.microsoft.com/office/drawing/2010/main" val="0"/>
              </a:ext>
            </a:extLst>
          </a:blip>
          <a:srcRect t="2073"/>
          <a:stretch/>
        </p:blipFill>
        <p:spPr>
          <a:xfrm>
            <a:off x="215845" y="2797550"/>
            <a:ext cx="2769870" cy="1806575"/>
          </a:xfrm>
          <a:prstGeom prst="rect">
            <a:avLst/>
          </a:prstGeom>
        </p:spPr>
      </p:pic>
      <p:pic>
        <p:nvPicPr>
          <p:cNvPr id="12" name="Picture 11" descr="Chart, line chart&#10;&#10;Description automatically generated">
            <a:extLst>
              <a:ext uri="{FF2B5EF4-FFF2-40B4-BE49-F238E27FC236}">
                <a16:creationId xmlns:a16="http://schemas.microsoft.com/office/drawing/2014/main" id="{65FCD828-7EB6-0B4D-81B8-3B4A67C0449D}"/>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161665" y="2797550"/>
            <a:ext cx="2820670" cy="1755140"/>
          </a:xfrm>
          <a:prstGeom prst="rect">
            <a:avLst/>
          </a:prstGeom>
        </p:spPr>
      </p:pic>
      <p:pic>
        <p:nvPicPr>
          <p:cNvPr id="13" name="Picture 12" descr="Chart, line chart&#10;&#10;Description automatically generated">
            <a:extLst>
              <a:ext uri="{FF2B5EF4-FFF2-40B4-BE49-F238E27FC236}">
                <a16:creationId xmlns:a16="http://schemas.microsoft.com/office/drawing/2014/main" id="{C31638B7-FE9D-2541-9151-E6B7F77C00F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6032555" y="2718810"/>
            <a:ext cx="2895600" cy="1885315"/>
          </a:xfrm>
          <a:prstGeom prst="rect">
            <a:avLst/>
          </a:prstGeom>
        </p:spPr>
      </p:pic>
      <p:sp>
        <p:nvSpPr>
          <p:cNvPr id="14" name="Google Shape;512;p51">
            <a:extLst>
              <a:ext uri="{FF2B5EF4-FFF2-40B4-BE49-F238E27FC236}">
                <a16:creationId xmlns:a16="http://schemas.microsoft.com/office/drawing/2014/main" id="{3EB7B4FC-99B5-094A-9745-3A57B6570D9D}"/>
              </a:ext>
            </a:extLst>
          </p:cNvPr>
          <p:cNvSpPr txBox="1"/>
          <p:nvPr/>
        </p:nvSpPr>
        <p:spPr>
          <a:xfrm>
            <a:off x="6452700" y="4688377"/>
            <a:ext cx="2379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Karla"/>
                <a:ea typeface="Karla"/>
                <a:cs typeface="Karla"/>
                <a:sym typeface="Karla"/>
              </a:rPr>
              <a:t>Fig. ROC Curve for LSTM</a:t>
            </a:r>
            <a:endParaRPr dirty="0">
              <a:latin typeface="Karla"/>
              <a:ea typeface="Karla"/>
              <a:cs typeface="Karla"/>
              <a:sym typeface="Karla"/>
            </a:endParaRPr>
          </a:p>
        </p:txBody>
      </p:sp>
      <p:sp>
        <p:nvSpPr>
          <p:cNvPr id="4" name="TextBox 3">
            <a:extLst>
              <a:ext uri="{FF2B5EF4-FFF2-40B4-BE49-F238E27FC236}">
                <a16:creationId xmlns:a16="http://schemas.microsoft.com/office/drawing/2014/main" id="{A64E2E8A-BCC3-AB49-A962-EA32A3F967BD}"/>
              </a:ext>
            </a:extLst>
          </p:cNvPr>
          <p:cNvSpPr txBox="1"/>
          <p:nvPr/>
        </p:nvSpPr>
        <p:spPr>
          <a:xfrm>
            <a:off x="1222218" y="738600"/>
            <a:ext cx="6042039" cy="307777"/>
          </a:xfrm>
          <a:prstGeom prst="rect">
            <a:avLst/>
          </a:prstGeom>
          <a:noFill/>
        </p:spPr>
        <p:txBody>
          <a:bodyPr wrap="none" rtlCol="0">
            <a:spAutoFit/>
          </a:bodyPr>
          <a:lstStyle/>
          <a:p>
            <a:r>
              <a:rPr lang="en-US" dirty="0"/>
              <a:t>CNN                                             MLP                                                LSTM</a:t>
            </a:r>
          </a:p>
        </p:txBody>
      </p:sp>
    </p:spTree>
    <p:extLst>
      <p:ext uri="{BB962C8B-B14F-4D97-AF65-F5344CB8AC3E}">
        <p14:creationId xmlns:p14="http://schemas.microsoft.com/office/powerpoint/2010/main" val="3571984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2"/>
          <p:cNvSpPr txBox="1">
            <a:spLocks noGrp="1"/>
          </p:cNvSpPr>
          <p:nvPr>
            <p:ph type="title"/>
          </p:nvPr>
        </p:nvSpPr>
        <p:spPr>
          <a:xfrm>
            <a:off x="311700" y="77650"/>
            <a:ext cx="8520600" cy="572700"/>
          </a:xfrm>
          <a:prstGeom prst="rect">
            <a:avLst/>
          </a:prstGeom>
        </p:spPr>
        <p:txBody>
          <a:bodyPr spcFirstLastPara="1" wrap="square" lIns="91425" tIns="91425" rIns="91425" bIns="91425" anchor="t" anchorCtr="0">
            <a:noAutofit/>
          </a:bodyPr>
          <a:lstStyle/>
          <a:p>
            <a:pPr lvl="0"/>
            <a:r>
              <a:rPr lang="en" dirty="0">
                <a:latin typeface="Times New Roman" panose="02020603050405020304" pitchFamily="18" charset="0"/>
                <a:cs typeface="Times New Roman" panose="02020603050405020304" pitchFamily="18" charset="0"/>
              </a:rPr>
              <a:t>Results - Ensemble model : Fire Risk Prediction</a:t>
            </a:r>
            <a:endParaRPr dirty="0">
              <a:latin typeface="Times New Roman" panose="02020603050405020304" pitchFamily="18" charset="0"/>
              <a:cs typeface="Times New Roman" panose="02020603050405020304" pitchFamily="18" charset="0"/>
            </a:endParaRPr>
          </a:p>
        </p:txBody>
      </p:sp>
      <p:pic>
        <p:nvPicPr>
          <p:cNvPr id="522" name="Google Shape;522;p52"/>
          <p:cNvPicPr preferRelativeResize="0"/>
          <p:nvPr/>
        </p:nvPicPr>
        <p:blipFill>
          <a:blip r:embed="rId3">
            <a:alphaModFix/>
          </a:blip>
          <a:stretch>
            <a:fillRect/>
          </a:stretch>
        </p:blipFill>
        <p:spPr>
          <a:xfrm>
            <a:off x="979223" y="1063874"/>
            <a:ext cx="2308703" cy="1576675"/>
          </a:xfrm>
          <a:prstGeom prst="rect">
            <a:avLst/>
          </a:prstGeom>
          <a:noFill/>
          <a:ln>
            <a:noFill/>
          </a:ln>
        </p:spPr>
      </p:pic>
      <p:sp>
        <p:nvSpPr>
          <p:cNvPr id="523" name="Google Shape;523;p52"/>
          <p:cNvSpPr txBox="1"/>
          <p:nvPr/>
        </p:nvSpPr>
        <p:spPr>
          <a:xfrm>
            <a:off x="1032600" y="2681444"/>
            <a:ext cx="2293800" cy="29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900" b="1">
                <a:solidFill>
                  <a:schemeClr val="dk2"/>
                </a:solidFill>
              </a:rPr>
              <a:t>Confusion matrix for ensemble model</a:t>
            </a:r>
            <a:endParaRPr sz="900" b="1"/>
          </a:p>
        </p:txBody>
      </p:sp>
      <p:pic>
        <p:nvPicPr>
          <p:cNvPr id="524" name="Google Shape;524;p52"/>
          <p:cNvPicPr preferRelativeResize="0"/>
          <p:nvPr/>
        </p:nvPicPr>
        <p:blipFill>
          <a:blip r:embed="rId4">
            <a:alphaModFix/>
          </a:blip>
          <a:stretch>
            <a:fillRect/>
          </a:stretch>
        </p:blipFill>
        <p:spPr>
          <a:xfrm>
            <a:off x="902751" y="3016051"/>
            <a:ext cx="2385175" cy="1704572"/>
          </a:xfrm>
          <a:prstGeom prst="rect">
            <a:avLst/>
          </a:prstGeom>
          <a:noFill/>
          <a:ln>
            <a:noFill/>
          </a:ln>
        </p:spPr>
      </p:pic>
      <p:sp>
        <p:nvSpPr>
          <p:cNvPr id="526" name="Google Shape;526;p52"/>
          <p:cNvSpPr txBox="1"/>
          <p:nvPr/>
        </p:nvSpPr>
        <p:spPr>
          <a:xfrm>
            <a:off x="1247250" y="4783347"/>
            <a:ext cx="1864500" cy="29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900" b="1">
                <a:solidFill>
                  <a:schemeClr val="dk2"/>
                </a:solidFill>
              </a:rPr>
              <a:t>ROC curve - 99.9 % accuracy</a:t>
            </a:r>
            <a:endParaRPr sz="900" b="1"/>
          </a:p>
        </p:txBody>
      </p:sp>
      <p:sp>
        <p:nvSpPr>
          <p:cNvPr id="527" name="Google Shape;527;p52"/>
          <p:cNvSpPr txBox="1"/>
          <p:nvPr/>
        </p:nvSpPr>
        <p:spPr>
          <a:xfrm>
            <a:off x="1025100" y="684250"/>
            <a:ext cx="2308800" cy="2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Ensemble Model Results</a:t>
            </a:r>
            <a:endParaRPr b="1" dirty="0"/>
          </a:p>
        </p:txBody>
      </p:sp>
      <p:graphicFrame>
        <p:nvGraphicFramePr>
          <p:cNvPr id="2" name="Table 1">
            <a:extLst>
              <a:ext uri="{FF2B5EF4-FFF2-40B4-BE49-F238E27FC236}">
                <a16:creationId xmlns:a16="http://schemas.microsoft.com/office/drawing/2014/main" id="{D2949478-6D87-E84A-ABB2-159521271232}"/>
              </a:ext>
            </a:extLst>
          </p:cNvPr>
          <p:cNvGraphicFramePr>
            <a:graphicFrameLocks noGrp="1"/>
          </p:cNvGraphicFramePr>
          <p:nvPr>
            <p:extLst>
              <p:ext uri="{D42A27DB-BD31-4B8C-83A1-F6EECF244321}">
                <p14:modId xmlns:p14="http://schemas.microsoft.com/office/powerpoint/2010/main" val="798262768"/>
              </p:ext>
            </p:extLst>
          </p:nvPr>
        </p:nvGraphicFramePr>
        <p:xfrm>
          <a:off x="4336178" y="1278589"/>
          <a:ext cx="4237453" cy="2777363"/>
        </p:xfrm>
        <a:graphic>
          <a:graphicData uri="http://schemas.openxmlformats.org/drawingml/2006/table">
            <a:tbl>
              <a:tblPr firstRow="1" firstCol="1" bandRow="1">
                <a:tableStyleId>{F671D176-5344-4082-9E2C-E48B3CA97F19}</a:tableStyleId>
              </a:tblPr>
              <a:tblGrid>
                <a:gridCol w="1174633">
                  <a:extLst>
                    <a:ext uri="{9D8B030D-6E8A-4147-A177-3AD203B41FA5}">
                      <a16:colId xmlns:a16="http://schemas.microsoft.com/office/drawing/2014/main" val="1435553020"/>
                    </a:ext>
                  </a:extLst>
                </a:gridCol>
                <a:gridCol w="880769">
                  <a:extLst>
                    <a:ext uri="{9D8B030D-6E8A-4147-A177-3AD203B41FA5}">
                      <a16:colId xmlns:a16="http://schemas.microsoft.com/office/drawing/2014/main" val="2373093990"/>
                    </a:ext>
                  </a:extLst>
                </a:gridCol>
                <a:gridCol w="771499">
                  <a:extLst>
                    <a:ext uri="{9D8B030D-6E8A-4147-A177-3AD203B41FA5}">
                      <a16:colId xmlns:a16="http://schemas.microsoft.com/office/drawing/2014/main" val="3630127473"/>
                    </a:ext>
                  </a:extLst>
                </a:gridCol>
                <a:gridCol w="705276">
                  <a:extLst>
                    <a:ext uri="{9D8B030D-6E8A-4147-A177-3AD203B41FA5}">
                      <a16:colId xmlns:a16="http://schemas.microsoft.com/office/drawing/2014/main" val="2803900526"/>
                    </a:ext>
                  </a:extLst>
                </a:gridCol>
                <a:gridCol w="705276">
                  <a:extLst>
                    <a:ext uri="{9D8B030D-6E8A-4147-A177-3AD203B41FA5}">
                      <a16:colId xmlns:a16="http://schemas.microsoft.com/office/drawing/2014/main" val="3544155762"/>
                    </a:ext>
                  </a:extLst>
                </a:gridCol>
              </a:tblGrid>
              <a:tr h="379549">
                <a:tc>
                  <a:txBody>
                    <a:bodyPr/>
                    <a:lstStyle/>
                    <a:p>
                      <a:pPr marL="0" marR="0" algn="just">
                        <a:spcBef>
                          <a:spcPts val="0"/>
                        </a:spcBef>
                        <a:spcAft>
                          <a:spcPts val="0"/>
                        </a:spcAft>
                      </a:pPr>
                      <a:r>
                        <a:rPr lang="en-US" sz="1000">
                          <a:effectLst/>
                        </a:rPr>
                        <a:t> </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800">
                          <a:effectLst/>
                        </a:rPr>
                        <a:t>Model</a:t>
                      </a:r>
                      <a:endParaRPr lang="en-US" sz="8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800">
                          <a:effectLst/>
                        </a:rPr>
                        <a:t>Recall</a:t>
                      </a:r>
                      <a:endParaRPr lang="en-US" sz="8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800">
                          <a:effectLst/>
                        </a:rPr>
                        <a:t>Precision</a:t>
                      </a:r>
                      <a:endParaRPr lang="en-US" sz="8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800">
                          <a:effectLst/>
                        </a:rPr>
                        <a:t>F1-Score</a:t>
                      </a:r>
                      <a:endParaRPr lang="en-US" sz="8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4287905"/>
                  </a:ext>
                </a:extLst>
              </a:tr>
              <a:tr h="305418">
                <a:tc rowSpan="3">
                  <a:txBody>
                    <a:bodyPr/>
                    <a:lstStyle/>
                    <a:p>
                      <a:pPr marL="0" marR="0" algn="just">
                        <a:spcBef>
                          <a:spcPts val="0"/>
                        </a:spcBef>
                        <a:spcAft>
                          <a:spcPts val="0"/>
                        </a:spcAft>
                      </a:pPr>
                      <a:r>
                        <a:rPr lang="en-US" sz="800">
                          <a:effectLst/>
                        </a:rPr>
                        <a:t>Weather based Fire Risk Prediction Model</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SVM</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98.18%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96%</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161769"/>
                  </a:ext>
                </a:extLst>
              </a:tr>
              <a:tr h="305418">
                <a:tc vMerge="1">
                  <a:txBody>
                    <a:bodyPr/>
                    <a:lstStyle/>
                    <a:p>
                      <a:endParaRPr lang="en-US"/>
                    </a:p>
                  </a:txBody>
                  <a:tcPr/>
                </a:tc>
                <a:tc>
                  <a:txBody>
                    <a:bodyPr/>
                    <a:lstStyle/>
                    <a:p>
                      <a:pPr marL="0" marR="0" algn="just">
                        <a:spcBef>
                          <a:spcPts val="0"/>
                        </a:spcBef>
                        <a:spcAft>
                          <a:spcPts val="0"/>
                        </a:spcAft>
                      </a:pPr>
                      <a:r>
                        <a:rPr lang="en-US" sz="800">
                          <a:effectLst/>
                        </a:rPr>
                        <a:t>XGBoost</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98.23%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44103045"/>
                  </a:ext>
                </a:extLst>
              </a:tr>
              <a:tr h="285650">
                <a:tc vMerge="1">
                  <a:txBody>
                    <a:bodyPr/>
                    <a:lstStyle/>
                    <a:p>
                      <a:endParaRPr lang="en-US"/>
                    </a:p>
                  </a:txBody>
                  <a:tcPr/>
                </a:tc>
                <a:tc>
                  <a:txBody>
                    <a:bodyPr/>
                    <a:lstStyle/>
                    <a:p>
                      <a:pPr marL="0" marR="0" algn="just">
                        <a:spcBef>
                          <a:spcPts val="0"/>
                        </a:spcBef>
                        <a:spcAft>
                          <a:spcPts val="0"/>
                        </a:spcAft>
                      </a:pPr>
                      <a:r>
                        <a:rPr lang="en-US" sz="800">
                          <a:effectLst/>
                        </a:rPr>
                        <a:t>RF</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97.54%</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91%</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3967818"/>
                  </a:ext>
                </a:extLst>
              </a:tr>
              <a:tr h="305418">
                <a:tc rowSpan="3">
                  <a:txBody>
                    <a:bodyPr/>
                    <a:lstStyle/>
                    <a:p>
                      <a:pPr marL="0" marR="0" algn="just">
                        <a:spcBef>
                          <a:spcPts val="0"/>
                        </a:spcBef>
                        <a:spcAft>
                          <a:spcPts val="0"/>
                        </a:spcAft>
                      </a:pPr>
                      <a:r>
                        <a:rPr lang="en-US" sz="800">
                          <a:effectLst/>
                        </a:rPr>
                        <a:t>Remote Sensing based Fire Risk Prediction Model</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CNN</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96%</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94%</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94.5%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5844919"/>
                  </a:ext>
                </a:extLst>
              </a:tr>
              <a:tr h="305418">
                <a:tc vMerge="1">
                  <a:txBody>
                    <a:bodyPr/>
                    <a:lstStyle/>
                    <a:p>
                      <a:endParaRPr lang="en-US"/>
                    </a:p>
                  </a:txBody>
                  <a:tcPr/>
                </a:tc>
                <a:tc>
                  <a:txBody>
                    <a:bodyPr/>
                    <a:lstStyle/>
                    <a:p>
                      <a:pPr marL="0" marR="0" algn="just">
                        <a:spcBef>
                          <a:spcPts val="0"/>
                        </a:spcBef>
                        <a:spcAft>
                          <a:spcPts val="0"/>
                        </a:spcAft>
                      </a:pPr>
                      <a:r>
                        <a:rPr lang="en-US" sz="800">
                          <a:effectLst/>
                        </a:rPr>
                        <a:t>LSTM</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94%</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95%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8871200"/>
                  </a:ext>
                </a:extLst>
              </a:tr>
              <a:tr h="285650">
                <a:tc vMerge="1">
                  <a:txBody>
                    <a:bodyPr/>
                    <a:lstStyle/>
                    <a:p>
                      <a:endParaRPr lang="en-US"/>
                    </a:p>
                  </a:txBody>
                  <a:tcPr/>
                </a:tc>
                <a:tc>
                  <a:txBody>
                    <a:bodyPr/>
                    <a:lstStyle/>
                    <a:p>
                      <a:pPr marL="0" marR="0" algn="just">
                        <a:spcBef>
                          <a:spcPts val="0"/>
                        </a:spcBef>
                        <a:spcAft>
                          <a:spcPts val="0"/>
                        </a:spcAft>
                      </a:pPr>
                      <a:r>
                        <a:rPr lang="en-US" sz="800">
                          <a:effectLst/>
                        </a:rPr>
                        <a:t>MLP</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73%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73%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73%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6958776"/>
                  </a:ext>
                </a:extLst>
              </a:tr>
              <a:tr h="604842">
                <a:tc>
                  <a:txBody>
                    <a:bodyPr/>
                    <a:lstStyle/>
                    <a:p>
                      <a:pPr marL="0" marR="0" algn="just">
                        <a:spcBef>
                          <a:spcPts val="0"/>
                        </a:spcBef>
                        <a:spcAft>
                          <a:spcPts val="0"/>
                        </a:spcAft>
                      </a:pPr>
                      <a:r>
                        <a:rPr lang="en-US" sz="800">
                          <a:effectLst/>
                        </a:rPr>
                        <a:t>Ensemble Model for Fire Risk Prediction</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Cellular Automata</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100%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a:effectLst/>
                        </a:rPr>
                        <a:t>100%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800" dirty="0">
                          <a:effectLst/>
                        </a:rPr>
                        <a:t>100%</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6529630"/>
                  </a:ext>
                </a:extLst>
              </a:tr>
            </a:tbl>
          </a:graphicData>
        </a:graphic>
      </p:graphicFrame>
    </p:spTree>
    <p:extLst>
      <p:ext uri="{BB962C8B-B14F-4D97-AF65-F5344CB8AC3E}">
        <p14:creationId xmlns:p14="http://schemas.microsoft.com/office/powerpoint/2010/main" val="3508370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4B0CF4-BCEE-9B41-B282-0216A9E66125}"/>
              </a:ext>
            </a:extLst>
          </p:cNvPr>
          <p:cNvGrpSpPr>
            <a:extLst>
              <a:ext uri="{F59B8463-F414-42e2-B3A4-FFEF48DC7170}">
                <a15:nonVisualGroupProps xmlns:a15="http://schemas.microsoft.com/office/drawing/2012/main" isLegacyGroup="0"/>
              </a:ext>
            </a:extLst>
          </p:cNvGrpSpPr>
          <p:nvPr/>
        </p:nvGrpSpPr>
        <p:grpSpPr>
          <a:xfrm>
            <a:off x="1041149" y="749102"/>
            <a:ext cx="6618082" cy="4310581"/>
            <a:chOff x="0" y="0"/>
            <a:chExt cx="6254115" cy="5938781"/>
          </a:xfrm>
        </p:grpSpPr>
        <p:pic>
          <p:nvPicPr>
            <p:cNvPr id="5" name="Picture 4" descr="Diagram&#10;&#10;Description automatically generated">
              <a:extLst>
                <a:ext uri="{FF2B5EF4-FFF2-40B4-BE49-F238E27FC236}">
                  <a16:creationId xmlns:a16="http://schemas.microsoft.com/office/drawing/2014/main" id="{9B1AD5E4-D549-5A4D-9BD4-4081D23950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254115" cy="5546090"/>
            </a:xfrm>
            <a:prstGeom prst="rect">
              <a:avLst/>
            </a:prstGeom>
            <a:ln w="3175">
              <a:solidFill>
                <a:schemeClr val="tx1"/>
              </a:solidFill>
            </a:ln>
          </p:spPr>
        </p:pic>
        <p:sp>
          <p:nvSpPr>
            <p:cNvPr id="6" name="Text Box 54">
              <a:extLst>
                <a:ext uri="{FF2B5EF4-FFF2-40B4-BE49-F238E27FC236}">
                  <a16:creationId xmlns:a16="http://schemas.microsoft.com/office/drawing/2014/main" id="{D65242C5-F89F-354B-975D-0E895EE38FA9}"/>
                </a:ext>
              </a:extLst>
            </p:cNvPr>
            <p:cNvSpPr txBox="1"/>
            <p:nvPr/>
          </p:nvSpPr>
          <p:spPr>
            <a:xfrm>
              <a:off x="907331" y="5665837"/>
              <a:ext cx="4475111" cy="272944"/>
            </a:xfrm>
            <a:prstGeom prst="rect">
              <a:avLst/>
            </a:prstGeom>
            <a:solidFill>
              <a:prstClr val="white"/>
            </a:solidFill>
            <a:ln w="3175">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1200" i="0" dirty="0">
                  <a:solidFill>
                    <a:schemeClr val="tx1"/>
                  </a:solidFill>
                  <a:effectLst/>
                  <a:latin typeface="Times New Roman" panose="02020603050405020304" pitchFamily="18" charset="0"/>
                  <a:ea typeface="SimSun" panose="02010600030101010101" pitchFamily="2" charset="-122"/>
                </a:rPr>
                <a:t>Fig. Architecture of Faster R-CNN model to predict fire detection.</a:t>
              </a:r>
              <a:endParaRPr lang="en-US" sz="1200" i="1" dirty="0">
                <a:solidFill>
                  <a:schemeClr val="tx1"/>
                </a:solidFill>
                <a:effectLst/>
                <a:latin typeface="Times New Roman" panose="02020603050405020304" pitchFamily="18" charset="0"/>
                <a:ea typeface="Times New Roman" panose="02020603050405020304" pitchFamily="18" charset="0"/>
              </a:endParaRPr>
            </a:p>
          </p:txBody>
        </p:sp>
      </p:grpSp>
      <p:sp>
        <p:nvSpPr>
          <p:cNvPr id="7" name="Google Shape;383;p42">
            <a:extLst>
              <a:ext uri="{FF2B5EF4-FFF2-40B4-BE49-F238E27FC236}">
                <a16:creationId xmlns:a16="http://schemas.microsoft.com/office/drawing/2014/main" id="{85351224-8EA4-5345-A398-5DF4D7DC3F0A}"/>
              </a:ext>
            </a:extLst>
          </p:cNvPr>
          <p:cNvSpPr txBox="1">
            <a:spLocks noGrp="1"/>
          </p:cNvSpPr>
          <p:nvPr>
            <p:ph type="title"/>
          </p:nvPr>
        </p:nvSpPr>
        <p:spPr>
          <a:xfrm>
            <a:off x="402235" y="8381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Times New Roman" panose="02020603050405020304" pitchFamily="18" charset="0"/>
                <a:cs typeface="Times New Roman" panose="02020603050405020304" pitchFamily="18" charset="0"/>
              </a:rPr>
              <a:t>Fire Detection Model</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501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3"/>
          <p:cNvSpPr txBox="1">
            <a:spLocks noGrp="1"/>
          </p:cNvSpPr>
          <p:nvPr>
            <p:ph type="title"/>
          </p:nvPr>
        </p:nvSpPr>
        <p:spPr>
          <a:xfrm>
            <a:off x="311700" y="996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Model Evaluation - Fire Detection</a:t>
            </a:r>
            <a:endParaRPr b="1" dirty="0">
              <a:solidFill>
                <a:srgbClr val="A61C00"/>
              </a:solidFill>
              <a:latin typeface="Raleway"/>
              <a:ea typeface="Raleway"/>
              <a:cs typeface="Raleway"/>
              <a:sym typeface="Raleway"/>
            </a:endParaRPr>
          </a:p>
        </p:txBody>
      </p:sp>
      <p:grpSp>
        <p:nvGrpSpPr>
          <p:cNvPr id="6" name="Group 5">
            <a:extLst>
              <a:ext uri="{FF2B5EF4-FFF2-40B4-BE49-F238E27FC236}">
                <a16:creationId xmlns:a16="http://schemas.microsoft.com/office/drawing/2014/main" id="{0D83E148-68C5-6945-972D-7705606CFCB6}"/>
              </a:ext>
            </a:extLst>
          </p:cNvPr>
          <p:cNvGrpSpPr>
            <a:extLst>
              <a:ext uri="{F59B8463-F414-42e2-B3A4-FFEF48DC7170}">
                <a15:nonVisualGroupProps xmlns:a15="http://schemas.microsoft.com/office/drawing/2012/main" isLegacyGroup="0"/>
              </a:ext>
            </a:extLst>
          </p:cNvGrpSpPr>
          <p:nvPr/>
        </p:nvGrpSpPr>
        <p:grpSpPr>
          <a:xfrm>
            <a:off x="508292" y="1225177"/>
            <a:ext cx="3773997" cy="3340471"/>
            <a:chOff x="0" y="0"/>
            <a:chExt cx="3157268" cy="2780205"/>
          </a:xfrm>
        </p:grpSpPr>
        <p:pic>
          <p:nvPicPr>
            <p:cNvPr id="7" name="Picture 6" descr="A picture containing graphical user interface&#10;&#10;Description automatically generated">
              <a:extLst>
                <a:ext uri="{FF2B5EF4-FFF2-40B4-BE49-F238E27FC236}">
                  <a16:creationId xmlns:a16="http://schemas.microsoft.com/office/drawing/2014/main" id="{1DA44E1E-018D-4E46-93C3-3909EF1141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45" t="10020" r="5749" b="9484"/>
            <a:stretch/>
          </p:blipFill>
          <p:spPr bwMode="auto">
            <a:xfrm>
              <a:off x="0" y="0"/>
              <a:ext cx="3157268" cy="2303145"/>
            </a:xfrm>
            <a:prstGeom prst="rect">
              <a:avLst/>
            </a:prstGeom>
            <a:ln>
              <a:noFill/>
            </a:ln>
            <a:extLst>
              <a:ext uri="{53640926-AAD7-44D8-BBD7-CCE9431645EC}">
                <a14:shadowObscured xmlns:a14="http://schemas.microsoft.com/office/drawing/2010/main"/>
              </a:ext>
            </a:extLst>
          </p:spPr>
        </p:pic>
        <p:sp>
          <p:nvSpPr>
            <p:cNvPr id="8" name="Text Box 54">
              <a:extLst>
                <a:ext uri="{FF2B5EF4-FFF2-40B4-BE49-F238E27FC236}">
                  <a16:creationId xmlns:a16="http://schemas.microsoft.com/office/drawing/2014/main" id="{F3ECF6C3-F5D3-234A-8DEE-2DAA2770D9AB}"/>
                </a:ext>
              </a:extLst>
            </p:cNvPr>
            <p:cNvSpPr txBox="1"/>
            <p:nvPr/>
          </p:nvSpPr>
          <p:spPr>
            <a:xfrm>
              <a:off x="0" y="2541095"/>
              <a:ext cx="3076880" cy="23911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1200" i="0" dirty="0">
                  <a:solidFill>
                    <a:schemeClr val="tx1"/>
                  </a:solidFill>
                  <a:effectLst/>
                  <a:latin typeface="Times New Roman" panose="02020603050405020304" pitchFamily="18" charset="0"/>
                  <a:ea typeface="SimSun" panose="02010600030101010101" pitchFamily="2" charset="-122"/>
                </a:rPr>
                <a:t>Fig. </a:t>
              </a:r>
              <a:r>
                <a:rPr lang="en-US" sz="1200" i="0" dirty="0">
                  <a:solidFill>
                    <a:schemeClr val="tx1"/>
                  </a:solidFill>
                  <a:effectLst/>
                  <a:latin typeface="Times New Roman" panose="02020603050405020304" pitchFamily="18" charset="0"/>
                  <a:ea typeface="Times New Roman" panose="02020603050405020304" pitchFamily="18" charset="0"/>
                </a:rPr>
                <a:t> </a:t>
              </a:r>
              <a:r>
                <a:rPr lang="en-US" sz="1200" i="0" dirty="0">
                  <a:solidFill>
                    <a:schemeClr val="tx1"/>
                  </a:solidFill>
                  <a:effectLst/>
                  <a:latin typeface="Times New Roman" panose="02020603050405020304" pitchFamily="18" charset="0"/>
                  <a:ea typeface="SimSun" panose="02010600030101010101" pitchFamily="2" charset="-122"/>
                </a:rPr>
                <a:t>Fire detection on a specific tile of 14x14 km area</a:t>
              </a:r>
              <a:endParaRPr lang="en-US" sz="1200" i="1" dirty="0">
                <a:solidFill>
                  <a:schemeClr val="tx1"/>
                </a:solidFill>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000" dirty="0">
                  <a:effectLst/>
                  <a:latin typeface="Times New Roman" panose="02020603050405020304" pitchFamily="18" charset="0"/>
                  <a:ea typeface="SimSun" panose="02010600030101010101" pitchFamily="2" charset="-122"/>
                </a:rPr>
                <a:t> </a:t>
              </a:r>
            </a:p>
          </p:txBody>
        </p:sp>
      </p:grpSp>
      <p:grpSp>
        <p:nvGrpSpPr>
          <p:cNvPr id="9" name="Group 8">
            <a:extLst>
              <a:ext uri="{FF2B5EF4-FFF2-40B4-BE49-F238E27FC236}">
                <a16:creationId xmlns:a16="http://schemas.microsoft.com/office/drawing/2014/main" id="{D27109FE-EDA3-4B42-8351-35FCFC1E7834}"/>
              </a:ext>
            </a:extLst>
          </p:cNvPr>
          <p:cNvGrpSpPr>
            <a:extLst>
              <a:ext uri="{F59B8463-F414-42e2-B3A4-FFEF48DC7170}">
                <a15:nonVisualGroupProps xmlns:a15="http://schemas.microsoft.com/office/drawing/2012/main" isLegacyGroup="0"/>
              </a:ext>
            </a:extLst>
          </p:cNvGrpSpPr>
          <p:nvPr/>
        </p:nvGrpSpPr>
        <p:grpSpPr>
          <a:xfrm>
            <a:off x="4957803" y="1012049"/>
            <a:ext cx="3280849" cy="3786287"/>
            <a:chOff x="0" y="0"/>
            <a:chExt cx="3216275" cy="4709942"/>
          </a:xfrm>
        </p:grpSpPr>
        <p:grpSp>
          <p:nvGrpSpPr>
            <p:cNvPr id="10" name="Group 9">
              <a:extLst>
                <a:ext uri="{FF2B5EF4-FFF2-40B4-BE49-F238E27FC236}">
                  <a16:creationId xmlns:a16="http://schemas.microsoft.com/office/drawing/2014/main" id="{934C2F73-71F9-9C49-9437-FE0248B01830}"/>
                </a:ext>
              </a:extLst>
            </p:cNvPr>
            <p:cNvGrpSpPr>
              <a:extLst>
                <a:ext uri="{F59B8463-F414-42e2-B3A4-FFEF48DC7170}">
                  <a15:nonVisualGroupProps xmlns:a15="http://schemas.microsoft.com/office/drawing/2012/main" isLegacyGroup="0"/>
                </a:ext>
              </a:extLst>
            </p:cNvGrpSpPr>
            <p:nvPr/>
          </p:nvGrpSpPr>
          <p:grpSpPr>
            <a:xfrm>
              <a:off x="0" y="0"/>
              <a:ext cx="3216275" cy="4148455"/>
              <a:chOff x="-273410" y="47708"/>
              <a:chExt cx="3218576" cy="4319083"/>
            </a:xfrm>
          </p:grpSpPr>
          <p:pic>
            <p:nvPicPr>
              <p:cNvPr id="12" name="Picture 11" descr="Chart&#10;&#10;Description automatically generated">
                <a:extLst>
                  <a:ext uri="{FF2B5EF4-FFF2-40B4-BE49-F238E27FC236}">
                    <a16:creationId xmlns:a16="http://schemas.microsoft.com/office/drawing/2014/main" id="{839486C9-169C-1E42-A072-D55DB2FB906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660" y="47708"/>
                <a:ext cx="3154129" cy="2170430"/>
              </a:xfrm>
              <a:prstGeom prst="rect">
                <a:avLst/>
              </a:prstGeom>
              <a:noFill/>
              <a:ln>
                <a:noFill/>
              </a:ln>
            </p:spPr>
          </p:pic>
          <p:pic>
            <p:nvPicPr>
              <p:cNvPr id="13" name="Picture 12" descr="Chart&#10;&#10;Description automatically generated">
                <a:extLst>
                  <a:ext uri="{FF2B5EF4-FFF2-40B4-BE49-F238E27FC236}">
                    <a16:creationId xmlns:a16="http://schemas.microsoft.com/office/drawing/2014/main" id="{9C1F0587-BECB-1444-A7E5-C27CBF28539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410" y="2148736"/>
                <a:ext cx="3218576" cy="2218055"/>
              </a:xfrm>
              <a:prstGeom prst="rect">
                <a:avLst/>
              </a:prstGeom>
              <a:noFill/>
              <a:ln>
                <a:noFill/>
              </a:ln>
            </p:spPr>
          </p:pic>
        </p:grpSp>
        <p:sp>
          <p:nvSpPr>
            <p:cNvPr id="11" name="Text Box 91">
              <a:extLst>
                <a:ext uri="{FF2B5EF4-FFF2-40B4-BE49-F238E27FC236}">
                  <a16:creationId xmlns:a16="http://schemas.microsoft.com/office/drawing/2014/main" id="{B6C83135-82CB-3B4E-9AE5-39258A6F28D0}"/>
                </a:ext>
              </a:extLst>
            </p:cNvPr>
            <p:cNvSpPr txBox="1"/>
            <p:nvPr/>
          </p:nvSpPr>
          <p:spPr>
            <a:xfrm>
              <a:off x="104775" y="4295775"/>
              <a:ext cx="3100175" cy="414167"/>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1200" i="0" dirty="0">
                  <a:solidFill>
                    <a:schemeClr val="tx1"/>
                  </a:solidFill>
                  <a:effectLst/>
                  <a:latin typeface="Times New Roman" panose="02020603050405020304" pitchFamily="18" charset="0"/>
                  <a:ea typeface="SimSun" panose="02010600030101010101" pitchFamily="2" charset="-122"/>
                </a:rPr>
                <a:t>Fig. </a:t>
              </a:r>
              <a:r>
                <a:rPr lang="en-US" sz="1200" dirty="0">
                  <a:solidFill>
                    <a:schemeClr val="tx1"/>
                  </a:solidFill>
                  <a:latin typeface="Times New Roman" panose="02020603050405020304" pitchFamily="18" charset="0"/>
                  <a:ea typeface="SimSun" panose="02010600030101010101" pitchFamily="2" charset="-122"/>
                </a:rPr>
                <a:t> </a:t>
              </a:r>
              <a:r>
                <a:rPr lang="en-US" sz="1200" i="0" dirty="0">
                  <a:solidFill>
                    <a:schemeClr val="tx1"/>
                  </a:solidFill>
                  <a:effectLst/>
                  <a:latin typeface="Times New Roman" panose="02020603050405020304" pitchFamily="18" charset="0"/>
                  <a:ea typeface="SimSun" panose="02010600030101010101" pitchFamily="2" charset="-122"/>
                </a:rPr>
                <a:t>(a) Model accuracy and (b) Model loss for fire detection using Faster R-CNN model</a:t>
              </a:r>
              <a:endParaRPr lang="en-US" sz="1200" i="1" dirty="0">
                <a:solidFill>
                  <a:schemeClr val="tx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036508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5"/>
          <p:cNvSpPr txBox="1">
            <a:spLocks noGrp="1"/>
          </p:cNvSpPr>
          <p:nvPr>
            <p:ph type="title"/>
          </p:nvPr>
        </p:nvSpPr>
        <p:spPr>
          <a:xfrm>
            <a:off x="311700" y="266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Different Models and Comparisons</a:t>
            </a:r>
            <a:r>
              <a:rPr lang="e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graphicFrame>
        <p:nvGraphicFramePr>
          <p:cNvPr id="562" name="Google Shape;562;p55"/>
          <p:cNvGraphicFramePr/>
          <p:nvPr>
            <p:extLst>
              <p:ext uri="{D42A27DB-BD31-4B8C-83A1-F6EECF244321}">
                <p14:modId xmlns:p14="http://schemas.microsoft.com/office/powerpoint/2010/main" val="1757626470"/>
              </p:ext>
            </p:extLst>
          </p:nvPr>
        </p:nvGraphicFramePr>
        <p:xfrm>
          <a:off x="455038" y="891725"/>
          <a:ext cx="7615000" cy="3891725"/>
        </p:xfrm>
        <a:graphic>
          <a:graphicData uri="http://schemas.openxmlformats.org/drawingml/2006/table">
            <a:tbl>
              <a:tblPr>
                <a:noFill/>
                <a:tableStyleId>{FBC7A881-8D6E-43A2-8AE5-B76FCD69A6AD}</a:tableStyleId>
              </a:tblPr>
              <a:tblGrid>
                <a:gridCol w="2388725">
                  <a:extLst>
                    <a:ext uri="{9D8B030D-6E8A-4147-A177-3AD203B41FA5}">
                      <a16:colId xmlns:a16="http://schemas.microsoft.com/office/drawing/2014/main" val="20000"/>
                    </a:ext>
                  </a:extLst>
                </a:gridCol>
                <a:gridCol w="1641275">
                  <a:extLst>
                    <a:ext uri="{9D8B030D-6E8A-4147-A177-3AD203B41FA5}">
                      <a16:colId xmlns:a16="http://schemas.microsoft.com/office/drawing/2014/main" val="20001"/>
                    </a:ext>
                  </a:extLst>
                </a:gridCol>
                <a:gridCol w="1103500">
                  <a:extLst>
                    <a:ext uri="{9D8B030D-6E8A-4147-A177-3AD203B41FA5}">
                      <a16:colId xmlns:a16="http://schemas.microsoft.com/office/drawing/2014/main" val="20002"/>
                    </a:ext>
                  </a:extLst>
                </a:gridCol>
                <a:gridCol w="1266325">
                  <a:extLst>
                    <a:ext uri="{9D8B030D-6E8A-4147-A177-3AD203B41FA5}">
                      <a16:colId xmlns:a16="http://schemas.microsoft.com/office/drawing/2014/main" val="20003"/>
                    </a:ext>
                  </a:extLst>
                </a:gridCol>
                <a:gridCol w="1215175">
                  <a:extLst>
                    <a:ext uri="{9D8B030D-6E8A-4147-A177-3AD203B41FA5}">
                      <a16:colId xmlns:a16="http://schemas.microsoft.com/office/drawing/2014/main" val="20004"/>
                    </a:ext>
                  </a:extLst>
                </a:gridCol>
              </a:tblGrid>
              <a:tr h="314900">
                <a:tc>
                  <a:txBody>
                    <a:bodyPr/>
                    <a:lstStyle/>
                    <a:p>
                      <a:pPr marL="76200" marR="76200" lvl="0" indent="0" algn="ctr" rtl="0">
                        <a:lnSpc>
                          <a:spcPct val="100000"/>
                        </a:lnSpc>
                        <a:spcBef>
                          <a:spcPts val="0"/>
                        </a:spcBef>
                        <a:spcAft>
                          <a:spcPts val="0"/>
                        </a:spcAft>
                        <a:buNone/>
                      </a:pPr>
                      <a:r>
                        <a:rPr lang="en" sz="1000" b="1"/>
                        <a:t>Data Dimension </a:t>
                      </a:r>
                      <a:endParaRPr sz="1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b="1"/>
                        <a:t>Model </a:t>
                      </a:r>
                      <a:endParaRPr sz="1000" b="1"/>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b="1"/>
                        <a:t>Recall </a:t>
                      </a:r>
                      <a:endParaRPr sz="1000" b="1"/>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b="1"/>
                        <a:t>Precision </a:t>
                      </a:r>
                      <a:endParaRPr sz="1000" b="1"/>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b="1"/>
                        <a:t>F1 score </a:t>
                      </a:r>
                      <a:endParaRPr sz="1000" b="1"/>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0"/>
                  </a:ext>
                </a:extLst>
              </a:tr>
              <a:tr h="314900">
                <a:tc rowSpan="3">
                  <a:txBody>
                    <a:bodyPr/>
                    <a:lstStyle/>
                    <a:p>
                      <a:pPr marL="76200" marR="76200" lvl="0" indent="0" algn="l" rtl="0">
                        <a:lnSpc>
                          <a:spcPct val="100000"/>
                        </a:lnSpc>
                        <a:spcBef>
                          <a:spcPts val="0"/>
                        </a:spcBef>
                        <a:spcAft>
                          <a:spcPts val="0"/>
                        </a:spcAft>
                        <a:buNone/>
                      </a:pPr>
                      <a:r>
                        <a:rPr lang="en-US" sz="1400" b="0" i="0" u="none" strike="noStrike" cap="none" dirty="0">
                          <a:solidFill>
                            <a:srgbClr val="000000"/>
                          </a:solidFill>
                          <a:effectLst/>
                          <a:latin typeface="Arial"/>
                          <a:ea typeface="Arial"/>
                          <a:cs typeface="Arial"/>
                          <a:sym typeface="Arial"/>
                        </a:rPr>
                        <a:t>Weather based Fire Risk Prediction Model</a:t>
                      </a:r>
                      <a:r>
                        <a:rPr lang="en-US" sz="1000" dirty="0">
                          <a:effectLst/>
                        </a:rPr>
                        <a:t> </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SVM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98.19%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96%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97%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314900">
                <a:tc vMerge="1">
                  <a:txBody>
                    <a:bodyPr/>
                    <a:lstStyle/>
                    <a:p>
                      <a:endParaRPr lang="en-US"/>
                    </a:p>
                  </a:txBody>
                  <a:tcPr/>
                </a:tc>
                <a:tc>
                  <a:txBody>
                    <a:bodyPr/>
                    <a:lstStyle/>
                    <a:p>
                      <a:pPr marL="76200" marR="76200" lvl="0" indent="0" algn="l" rtl="0">
                        <a:lnSpc>
                          <a:spcPct val="100000"/>
                        </a:lnSpc>
                        <a:spcBef>
                          <a:spcPts val="0"/>
                        </a:spcBef>
                        <a:spcAft>
                          <a:spcPts val="0"/>
                        </a:spcAft>
                        <a:buNone/>
                      </a:pPr>
                      <a:r>
                        <a:rPr lang="en" sz="1000"/>
                        <a:t>XGBoost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98.23%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98%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98%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314900">
                <a:tc vMerge="1">
                  <a:txBody>
                    <a:bodyPr/>
                    <a:lstStyle/>
                    <a:p>
                      <a:endParaRPr lang="en-US"/>
                    </a:p>
                  </a:txBody>
                  <a:tcPr/>
                </a:tc>
                <a:tc>
                  <a:txBody>
                    <a:bodyPr/>
                    <a:lstStyle/>
                    <a:p>
                      <a:pPr marL="76200" marR="76200" lvl="0" indent="0" algn="l" rtl="0">
                        <a:lnSpc>
                          <a:spcPct val="100000"/>
                        </a:lnSpc>
                        <a:spcBef>
                          <a:spcPts val="0"/>
                        </a:spcBef>
                        <a:spcAft>
                          <a:spcPts val="0"/>
                        </a:spcAft>
                        <a:buNone/>
                      </a:pPr>
                      <a:r>
                        <a:rPr lang="en" sz="1000"/>
                        <a:t>Random Forest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97.54%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99%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91%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314900">
                <a:tc rowSpan="3">
                  <a:txBody>
                    <a:bodyPr/>
                    <a:lstStyle/>
                    <a:p>
                      <a:pPr marL="76200" marR="76200" lvl="0" indent="0" algn="l" rtl="0">
                        <a:lnSpc>
                          <a:spcPct val="100000"/>
                        </a:lnSpc>
                        <a:spcBef>
                          <a:spcPts val="0"/>
                        </a:spcBef>
                        <a:spcAft>
                          <a:spcPts val="0"/>
                        </a:spcAft>
                        <a:buNone/>
                      </a:pPr>
                      <a:r>
                        <a:rPr lang="en-US" sz="1400" b="0" i="0" u="none" strike="noStrike" cap="none" dirty="0">
                          <a:solidFill>
                            <a:srgbClr val="000000"/>
                          </a:solidFill>
                          <a:effectLst/>
                          <a:latin typeface="Arial"/>
                          <a:ea typeface="Arial"/>
                          <a:cs typeface="Arial"/>
                          <a:sym typeface="Arial"/>
                        </a:rPr>
                        <a:t>Remote Sensing based Fire Risk Prediction Model</a:t>
                      </a:r>
                      <a:r>
                        <a:rPr lang="en-US" sz="1000" dirty="0">
                          <a:effectLst/>
                        </a:rPr>
                        <a:t> </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dirty="0"/>
                        <a:t>CNN </a:t>
                      </a:r>
                      <a:endParaRPr sz="1000" dirty="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96%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 94%</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94.5%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r h="471525">
                <a:tc vMerge="1">
                  <a:txBody>
                    <a:bodyPr/>
                    <a:lstStyle/>
                    <a:p>
                      <a:endParaRPr lang="en-US"/>
                    </a:p>
                  </a:txBody>
                  <a:tcPr/>
                </a:tc>
                <a:tc>
                  <a:txBody>
                    <a:bodyPr/>
                    <a:lstStyle/>
                    <a:p>
                      <a:pPr marL="76200" marR="76200" lvl="0" indent="0" algn="l" rtl="0">
                        <a:lnSpc>
                          <a:spcPct val="100000"/>
                        </a:lnSpc>
                        <a:spcBef>
                          <a:spcPts val="0"/>
                        </a:spcBef>
                        <a:spcAft>
                          <a:spcPts val="0"/>
                        </a:spcAft>
                        <a:buNone/>
                      </a:pPr>
                      <a:r>
                        <a:rPr lang="en" sz="1000"/>
                        <a:t>LSTM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97% </a:t>
                      </a:r>
                      <a:endParaRPr sz="1000"/>
                    </a:p>
                    <a:p>
                      <a:pPr marL="76200" marR="76200" lvl="0" indent="0" algn="l" rtl="0">
                        <a:lnSpc>
                          <a:spcPct val="100000"/>
                        </a:lnSpc>
                        <a:spcBef>
                          <a:spcPts val="0"/>
                        </a:spcBef>
                        <a:spcAft>
                          <a:spcPts val="0"/>
                        </a:spcAft>
                        <a:buNone/>
                      </a:pPr>
                      <a:r>
                        <a:rPr lang="en" sz="1000"/>
                        <a:t>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94%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95%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5"/>
                  </a:ext>
                </a:extLst>
              </a:tr>
              <a:tr h="471525">
                <a:tc vMerge="1">
                  <a:txBody>
                    <a:bodyPr/>
                    <a:lstStyle/>
                    <a:p>
                      <a:endParaRPr lang="en-US"/>
                    </a:p>
                  </a:txBody>
                  <a:tcPr/>
                </a:tc>
                <a:tc>
                  <a:txBody>
                    <a:bodyPr/>
                    <a:lstStyle/>
                    <a:p>
                      <a:pPr marL="76200" marR="76200" lvl="0" indent="0" algn="l" rtl="0">
                        <a:lnSpc>
                          <a:spcPct val="100000"/>
                        </a:lnSpc>
                        <a:spcBef>
                          <a:spcPts val="0"/>
                        </a:spcBef>
                        <a:spcAft>
                          <a:spcPts val="0"/>
                        </a:spcAft>
                        <a:buNone/>
                      </a:pPr>
                      <a:r>
                        <a:rPr lang="en" sz="1000"/>
                        <a:t>Multilayer Perceptron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73%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73%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73%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6"/>
                  </a:ext>
                </a:extLst>
              </a:tr>
              <a:tr h="628150">
                <a:tc>
                  <a:txBody>
                    <a:bodyPr/>
                    <a:lstStyle/>
                    <a:p>
                      <a:pPr marL="76200" marR="76200" lvl="0" indent="0" algn="l" rtl="0">
                        <a:lnSpc>
                          <a:spcPct val="100000"/>
                        </a:lnSpc>
                        <a:spcBef>
                          <a:spcPts val="0"/>
                        </a:spcBef>
                        <a:spcAft>
                          <a:spcPts val="0"/>
                        </a:spcAft>
                        <a:buNone/>
                      </a:pPr>
                      <a:r>
                        <a:rPr lang="en-US" sz="1400" b="0" i="0" u="none" strike="noStrike" cap="none" dirty="0">
                          <a:solidFill>
                            <a:srgbClr val="000000"/>
                          </a:solidFill>
                          <a:effectLst/>
                          <a:latin typeface="Arial"/>
                          <a:ea typeface="Arial"/>
                          <a:cs typeface="Arial"/>
                          <a:sym typeface="Arial"/>
                        </a:rPr>
                        <a:t>Ensemble Model for Fire Risk Prediction</a:t>
                      </a:r>
                      <a:r>
                        <a:rPr lang="en-US" sz="1000" dirty="0">
                          <a:effectLst/>
                        </a:rPr>
                        <a:t> </a:t>
                      </a:r>
                      <a:endParaRPr sz="1000" dirty="0"/>
                    </a:p>
                  </a:txBody>
                  <a:tcPr marL="91425" marR="91425" marT="91425" marB="91425">
                    <a:lnL w="9525" cap="flat" cmpd="sng">
                      <a:solidFill>
                        <a:srgbClr val="000000"/>
                      </a:solidFill>
                      <a:prstDash val="solid"/>
                      <a:round/>
                      <a:headEnd type="none" w="sm" len="sm"/>
                      <a:tailEnd type="none" w="sm" len="sm"/>
                    </a:lnL>
                    <a:lnR w="9525" cap="flat" cmpd="sng" algn="ctr">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US" sz="1000" dirty="0"/>
                        <a:t>Cellular Automata</a:t>
                      </a:r>
                      <a:endParaRPr sz="1000" dirty="0"/>
                    </a:p>
                  </a:txBody>
                  <a:tcPr marL="91425" marR="91425" marT="91425" marB="91425">
                    <a:lnL w="9525" cap="flat" cmpd="sng" algn="ctr">
                      <a:solidFill>
                        <a:srgbClr val="000000"/>
                      </a:solidFill>
                      <a:prstDash val="dot"/>
                      <a:round/>
                      <a:headEnd type="none" w="sm" len="sm"/>
                      <a:tailEnd type="none" w="sm" len="sm"/>
                    </a:lnL>
                    <a:lnR w="9525" cap="flat" cmpd="sng" algn="ctr">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US" sz="1000" dirty="0"/>
                        <a:t>100%</a:t>
                      </a:r>
                      <a:endParaRPr sz="1000" dirty="0"/>
                    </a:p>
                  </a:txBody>
                  <a:tcPr marL="91425" marR="91425" marT="91425" marB="91425">
                    <a:lnL w="9525" cap="flat" cmpd="sng" algn="ctr">
                      <a:solidFill>
                        <a:srgbClr val="000000"/>
                      </a:solidFill>
                      <a:prstDash val="dot"/>
                      <a:round/>
                      <a:headEnd type="none" w="sm" len="sm"/>
                      <a:tailEnd type="none" w="sm" len="sm"/>
                    </a:lnL>
                    <a:lnR w="9525" cap="flat" cmpd="sng" algn="ctr">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US" sz="1000" dirty="0"/>
                        <a:t>100%</a:t>
                      </a:r>
                      <a:endParaRPr sz="1000" dirty="0"/>
                    </a:p>
                  </a:txBody>
                  <a:tcPr marL="91425" marR="91425" marT="91425" marB="91425">
                    <a:lnL w="9525" cap="flat" cmpd="sng" algn="ctr">
                      <a:solidFill>
                        <a:srgbClr val="000000"/>
                      </a:solidFill>
                      <a:prstDash val="dot"/>
                      <a:round/>
                      <a:headEnd type="none" w="sm" len="sm"/>
                      <a:tailEnd type="none" w="sm" len="sm"/>
                    </a:lnL>
                    <a:lnR w="9525" cap="flat" cmpd="sng" algn="ctr">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US" sz="1000" dirty="0"/>
                        <a:t>100%</a:t>
                      </a:r>
                      <a:endParaRPr sz="1000" dirty="0"/>
                    </a:p>
                  </a:txBody>
                  <a:tcPr marL="91425" marR="91425" marT="91425" marB="91425">
                    <a:lnL w="9525" cap="flat" cmpd="sng" algn="ctr">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extLst>
                  <a:ext uri="{0D108BD9-81ED-4DB2-BD59-A6C34878D82A}">
                    <a16:rowId xmlns:a16="http://schemas.microsoft.com/office/drawing/2014/main" val="1009226956"/>
                  </a:ext>
                </a:extLst>
              </a:tr>
              <a:tr h="628150">
                <a:tc>
                  <a:txBody>
                    <a:bodyPr/>
                    <a:lstStyle/>
                    <a:p>
                      <a:pPr marL="76200" marR="76200" lvl="0" indent="0" algn="l" rtl="0">
                        <a:lnSpc>
                          <a:spcPct val="100000"/>
                        </a:lnSpc>
                        <a:spcBef>
                          <a:spcPts val="0"/>
                        </a:spcBef>
                        <a:spcAft>
                          <a:spcPts val="0"/>
                        </a:spcAft>
                        <a:buNone/>
                      </a:pPr>
                      <a:r>
                        <a:rPr lang="en-US" sz="1400" b="0" i="0" u="none" strike="noStrike" cap="none" dirty="0">
                          <a:solidFill>
                            <a:srgbClr val="000000"/>
                          </a:solidFill>
                          <a:effectLst/>
                          <a:latin typeface="Arial"/>
                          <a:ea typeface="Arial"/>
                          <a:cs typeface="Arial"/>
                          <a:sym typeface="Arial"/>
                        </a:rPr>
                        <a:t>Fire Detection</a:t>
                      </a:r>
                      <a:r>
                        <a:rPr lang="en-US" sz="1000" dirty="0">
                          <a:effectLst/>
                        </a:rPr>
                        <a:t> </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Faster R-CNN </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 93%</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a:t>80%</a:t>
                      </a:r>
                      <a:endParaRPr sz="100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tc>
                  <a:txBody>
                    <a:bodyPr/>
                    <a:lstStyle/>
                    <a:p>
                      <a:pPr marL="76200" marR="76200" lvl="0" indent="0" algn="l" rtl="0">
                        <a:lnSpc>
                          <a:spcPct val="100000"/>
                        </a:lnSpc>
                        <a:spcBef>
                          <a:spcPts val="0"/>
                        </a:spcBef>
                        <a:spcAft>
                          <a:spcPts val="0"/>
                        </a:spcAft>
                        <a:buNone/>
                      </a:pPr>
                      <a:r>
                        <a:rPr lang="en" sz="1000" dirty="0"/>
                        <a:t> 86%</a:t>
                      </a:r>
                      <a:endParaRPr sz="1000" dirty="0"/>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lgn="ctr">
                      <a:solidFill>
                        <a:srgbClr val="000000"/>
                      </a:solidFill>
                      <a:prstDash val="dot"/>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563" name="Google Shape;563;p55"/>
          <p:cNvPicPr preferRelativeResize="0"/>
          <p:nvPr/>
        </p:nvPicPr>
        <p:blipFill rotWithShape="1">
          <a:blip r:embed="rId3">
            <a:alphaModFix/>
          </a:blip>
          <a:srcRect t="6437"/>
          <a:stretch/>
        </p:blipFill>
        <p:spPr>
          <a:xfrm>
            <a:off x="7810475" y="583175"/>
            <a:ext cx="1195975" cy="1159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7"/>
          <p:cNvSpPr txBox="1">
            <a:spLocks noGrp="1"/>
          </p:cNvSpPr>
          <p:nvPr>
            <p:ph type="title"/>
          </p:nvPr>
        </p:nvSpPr>
        <p:spPr>
          <a:xfrm>
            <a:off x="311700" y="3725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Conclusion</a:t>
            </a:r>
            <a:endParaRPr dirty="0">
              <a:latin typeface="Times New Roman" panose="02020603050405020304" pitchFamily="18" charset="0"/>
              <a:cs typeface="Times New Roman" panose="02020603050405020304" pitchFamily="18" charset="0"/>
            </a:endParaRPr>
          </a:p>
        </p:txBody>
      </p:sp>
      <p:sp>
        <p:nvSpPr>
          <p:cNvPr id="575" name="Google Shape;575;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lvl="0" indent="-285750">
              <a:spcAft>
                <a:spcPts val="1600"/>
              </a:spcAft>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In our research, we have explored the effect of various types of data to study fire risk prediction and detection using machine learning approaches.</a:t>
            </a:r>
          </a:p>
          <a:p>
            <a:pPr marL="285750" lvl="0" indent="-285750">
              <a:spcAft>
                <a:spcPts val="1600"/>
              </a:spcAft>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Unlike other research that examines either fire risk detection or fire risk prediction with limited data and parameters, our work focuses on understanding these concepts using past fire events, weather, remote sensing, and satellite data. </a:t>
            </a:r>
          </a:p>
          <a:p>
            <a:pPr marL="285750" lvl="0" indent="-285750">
              <a:spcAft>
                <a:spcPts val="1600"/>
              </a:spcAft>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We obtained the cut-edge accuracy of 100% with our ensemble model for fire risk prediction and 93% for fire risk detection. </a:t>
            </a:r>
          </a:p>
          <a:p>
            <a:pPr marL="285750" indent="-285750">
              <a:spcAft>
                <a:spcPts val="1600"/>
              </a:spcAft>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In the future, we plan to develop a real-time intelligent fire system that can provide information about the fire risk prediction, detection, and fire spread pattern.</a:t>
            </a:r>
          </a:p>
          <a:p>
            <a:pPr marL="0" lvl="0" indent="0">
              <a:spcAft>
                <a:spcPts val="160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E0D544-A92F-9140-9228-39B8EDE52B80}"/>
              </a:ext>
            </a:extLst>
          </p:cNvPr>
          <p:cNvSpPr>
            <a:spLocks noGrp="1"/>
          </p:cNvSpPr>
          <p:nvPr>
            <p:ph type="body" idx="1"/>
          </p:nvPr>
        </p:nvSpPr>
        <p:spPr>
          <a:xfrm>
            <a:off x="3159659" y="1605714"/>
            <a:ext cx="2824681" cy="966036"/>
          </a:xfrm>
        </p:spPr>
        <p:txBody>
          <a:bodyPr/>
          <a:lstStyle/>
          <a:p>
            <a:pPr marL="114300" indent="0">
              <a:buNone/>
            </a:pPr>
            <a:r>
              <a:rPr lang="en-US" sz="4400" dirty="0">
                <a:solidFill>
                  <a:schemeClr val="tx1"/>
                </a:solidFill>
              </a:rPr>
              <a:t>Thanks!</a:t>
            </a:r>
          </a:p>
        </p:txBody>
      </p:sp>
    </p:spTree>
    <p:extLst>
      <p:ext uri="{BB962C8B-B14F-4D97-AF65-F5344CB8AC3E}">
        <p14:creationId xmlns:p14="http://schemas.microsoft.com/office/powerpoint/2010/main" val="369391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193000" y="1890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Problem Statement</a:t>
            </a:r>
            <a:endParaRPr dirty="0">
              <a:latin typeface="Times New Roman" panose="02020603050405020304" pitchFamily="18" charset="0"/>
              <a:cs typeface="Times New Roman" panose="02020603050405020304" pitchFamily="18" charset="0"/>
            </a:endParaRPr>
          </a:p>
        </p:txBody>
      </p:sp>
      <p:sp>
        <p:nvSpPr>
          <p:cNvPr id="69" name="Google Shape;69;p15"/>
          <p:cNvSpPr txBox="1"/>
          <p:nvPr/>
        </p:nvSpPr>
        <p:spPr>
          <a:xfrm>
            <a:off x="193000" y="1197025"/>
            <a:ext cx="2531100" cy="37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Karla"/>
                <a:ea typeface="Karla"/>
                <a:cs typeface="Karla"/>
                <a:sym typeface="Karla"/>
              </a:rPr>
              <a:t>Problem - ‘Why’?</a:t>
            </a:r>
            <a:endParaRPr sz="1800" b="1" dirty="0">
              <a:latin typeface="Karla"/>
              <a:ea typeface="Karla"/>
              <a:cs typeface="Karla"/>
              <a:sym typeface="Karla"/>
            </a:endParaRPr>
          </a:p>
          <a:p>
            <a:pPr marL="0" lvl="0" indent="0" algn="l" rtl="0">
              <a:spcBef>
                <a:spcPts val="0"/>
              </a:spcBef>
              <a:spcAft>
                <a:spcPts val="0"/>
              </a:spcAft>
              <a:buNone/>
            </a:pPr>
            <a:endParaRPr sz="1800" dirty="0">
              <a:latin typeface="Karla"/>
              <a:ea typeface="Karla"/>
              <a:cs typeface="Karla"/>
              <a:sym typeface="Karla"/>
            </a:endParaRPr>
          </a:p>
          <a:p>
            <a:pPr marL="457200" lvl="0" indent="-330200" algn="l" rtl="0">
              <a:spcBef>
                <a:spcPts val="0"/>
              </a:spcBef>
              <a:spcAft>
                <a:spcPts val="0"/>
              </a:spcAft>
              <a:buClr>
                <a:schemeClr val="dk1"/>
              </a:buClr>
              <a:buSzPts val="1600"/>
              <a:buFont typeface="Helvetica Neue"/>
              <a:buChar char="●"/>
            </a:pPr>
            <a:r>
              <a:rPr lang="en" sz="1600" dirty="0">
                <a:latin typeface="Times New Roman" panose="02020603050405020304" pitchFamily="18" charset="0"/>
                <a:ea typeface="Karla"/>
                <a:cs typeface="Times New Roman" panose="02020603050405020304" pitchFamily="18" charset="0"/>
                <a:sym typeface="Karla"/>
              </a:rPr>
              <a:t>Wildfires are the most destructive and dangerous accidents.</a:t>
            </a:r>
            <a:endParaRPr sz="1600" dirty="0">
              <a:latin typeface="Times New Roman" panose="02020603050405020304" pitchFamily="18" charset="0"/>
              <a:ea typeface="Karla"/>
              <a:cs typeface="Times New Roman" panose="02020603050405020304" pitchFamily="18" charset="0"/>
              <a:sym typeface="Karla"/>
            </a:endParaRPr>
          </a:p>
          <a:p>
            <a:pPr marL="457200" lvl="0" indent="-330200" algn="l" rtl="0">
              <a:spcBef>
                <a:spcPts val="0"/>
              </a:spcBef>
              <a:spcAft>
                <a:spcPts val="0"/>
              </a:spcAft>
              <a:buClr>
                <a:schemeClr val="dk1"/>
              </a:buClr>
              <a:buSzPts val="1600"/>
              <a:buFont typeface="Helvetica Neue"/>
              <a:buChar char="●"/>
            </a:pPr>
            <a:r>
              <a:rPr lang="en" sz="1600" dirty="0">
                <a:latin typeface="Times New Roman" panose="02020603050405020304" pitchFamily="18" charset="0"/>
                <a:ea typeface="Karla"/>
                <a:cs typeface="Times New Roman" panose="02020603050405020304" pitchFamily="18" charset="0"/>
                <a:sym typeface="Karla"/>
              </a:rPr>
              <a:t>3000+ lives lost, $23 billion property damage every year.</a:t>
            </a:r>
            <a:endParaRPr sz="1600" dirty="0">
              <a:latin typeface="Times New Roman" panose="02020603050405020304" pitchFamily="18" charset="0"/>
              <a:ea typeface="Karla"/>
              <a:cs typeface="Times New Roman" panose="02020603050405020304" pitchFamily="18" charset="0"/>
              <a:sym typeface="Karla"/>
            </a:endParaRPr>
          </a:p>
          <a:p>
            <a:pPr marL="457200" lvl="0" indent="-330200" algn="l" rtl="0">
              <a:spcBef>
                <a:spcPts val="0"/>
              </a:spcBef>
              <a:spcAft>
                <a:spcPts val="0"/>
              </a:spcAft>
              <a:buClr>
                <a:schemeClr val="dk1"/>
              </a:buClr>
              <a:buSzPts val="1600"/>
              <a:buFont typeface="Helvetica Neue"/>
              <a:buChar char="●"/>
            </a:pPr>
            <a:r>
              <a:rPr lang="en" sz="1600" dirty="0">
                <a:latin typeface="Times New Roman" panose="02020603050405020304" pitchFamily="18" charset="0"/>
                <a:ea typeface="Karla"/>
                <a:cs typeface="Times New Roman" panose="02020603050405020304" pitchFamily="18" charset="0"/>
                <a:sym typeface="Karla"/>
              </a:rPr>
              <a:t>Wildfires are both difficult to fight and predict.</a:t>
            </a:r>
            <a:endParaRPr sz="1600" dirty="0">
              <a:latin typeface="Times New Roman" panose="02020603050405020304" pitchFamily="18" charset="0"/>
              <a:ea typeface="Karla"/>
              <a:cs typeface="Times New Roman" panose="02020603050405020304" pitchFamily="18" charset="0"/>
              <a:sym typeface="Karla"/>
            </a:endParaRPr>
          </a:p>
        </p:txBody>
      </p:sp>
      <p:sp>
        <p:nvSpPr>
          <p:cNvPr id="70" name="Google Shape;70;p15"/>
          <p:cNvSpPr txBox="1"/>
          <p:nvPr/>
        </p:nvSpPr>
        <p:spPr>
          <a:xfrm>
            <a:off x="2946850" y="1197025"/>
            <a:ext cx="2531100" cy="31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Karla"/>
                <a:ea typeface="Karla"/>
                <a:cs typeface="Karla"/>
                <a:sym typeface="Karla"/>
              </a:rPr>
              <a:t>Existing Solutions</a:t>
            </a:r>
            <a:endParaRPr sz="1800" b="1" dirty="0">
              <a:latin typeface="Karla"/>
              <a:ea typeface="Karla"/>
              <a:cs typeface="Karla"/>
              <a:sym typeface="Karla"/>
            </a:endParaRPr>
          </a:p>
          <a:p>
            <a:pPr marL="0" lvl="0" indent="0" algn="l" rtl="0">
              <a:spcBef>
                <a:spcPts val="0"/>
              </a:spcBef>
              <a:spcAft>
                <a:spcPts val="0"/>
              </a:spcAft>
              <a:buNone/>
            </a:pPr>
            <a:endParaRPr sz="1800" dirty="0">
              <a:latin typeface="Karla"/>
              <a:ea typeface="Karla"/>
              <a:cs typeface="Karla"/>
              <a:sym typeface="Karla"/>
            </a:endParaRPr>
          </a:p>
          <a:p>
            <a:pPr marL="457200" lvl="0" indent="-330200" algn="l" rtl="0">
              <a:spcBef>
                <a:spcPts val="0"/>
              </a:spcBef>
              <a:spcAft>
                <a:spcPts val="0"/>
              </a:spcAft>
              <a:buClr>
                <a:schemeClr val="dk1"/>
              </a:buClr>
              <a:buSzPts val="1600"/>
              <a:buFont typeface="Helvetica Neue"/>
              <a:buChar char="●"/>
            </a:pPr>
            <a:r>
              <a:rPr lang="en" sz="1600" dirty="0">
                <a:latin typeface="Times New Roman" panose="02020603050405020304" pitchFamily="18" charset="0"/>
                <a:ea typeface="Karla"/>
                <a:cs typeface="Times New Roman" panose="02020603050405020304" pitchFamily="18" charset="0"/>
                <a:sym typeface="Karla"/>
              </a:rPr>
              <a:t>Existing solutions only use one type of dataset to predict fire.</a:t>
            </a:r>
            <a:endParaRPr sz="1600" dirty="0">
              <a:latin typeface="Times New Roman" panose="02020603050405020304" pitchFamily="18" charset="0"/>
              <a:ea typeface="Karla"/>
              <a:cs typeface="Times New Roman" panose="02020603050405020304" pitchFamily="18" charset="0"/>
              <a:sym typeface="Karla"/>
            </a:endParaRPr>
          </a:p>
          <a:p>
            <a:pPr marL="457200" lvl="0" indent="-330200" algn="l" rtl="0">
              <a:spcBef>
                <a:spcPts val="0"/>
              </a:spcBef>
              <a:spcAft>
                <a:spcPts val="0"/>
              </a:spcAft>
              <a:buClr>
                <a:schemeClr val="dk1"/>
              </a:buClr>
              <a:buSzPts val="1600"/>
              <a:buFont typeface="Helvetica Neue"/>
              <a:buChar char="●"/>
            </a:pPr>
            <a:r>
              <a:rPr lang="en" sz="1600" dirty="0">
                <a:latin typeface="Times New Roman" panose="02020603050405020304" pitchFamily="18" charset="0"/>
                <a:ea typeface="Karla"/>
                <a:cs typeface="Times New Roman" panose="02020603050405020304" pitchFamily="18" charset="0"/>
                <a:sym typeface="Karla"/>
              </a:rPr>
              <a:t>Not efficient models to detect fire spread patterns.</a:t>
            </a:r>
            <a:endParaRPr sz="1600" dirty="0">
              <a:latin typeface="Times New Roman" panose="02020603050405020304" pitchFamily="18" charset="0"/>
              <a:ea typeface="Karla"/>
              <a:cs typeface="Times New Roman" panose="02020603050405020304" pitchFamily="18" charset="0"/>
              <a:sym typeface="Karla"/>
            </a:endParaRPr>
          </a:p>
        </p:txBody>
      </p:sp>
      <p:sp>
        <p:nvSpPr>
          <p:cNvPr id="71" name="Google Shape;71;p15"/>
          <p:cNvSpPr txBox="1"/>
          <p:nvPr/>
        </p:nvSpPr>
        <p:spPr>
          <a:xfrm>
            <a:off x="5786450" y="1197025"/>
            <a:ext cx="3139800" cy="38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Karla"/>
                <a:ea typeface="Karla"/>
                <a:cs typeface="Karla"/>
                <a:sym typeface="Karla"/>
              </a:rPr>
              <a:t>Our Research</a:t>
            </a:r>
            <a:endParaRPr sz="1600" b="1" dirty="0">
              <a:latin typeface="Karla"/>
              <a:ea typeface="Karla"/>
              <a:cs typeface="Karla"/>
              <a:sym typeface="Karla"/>
            </a:endParaRPr>
          </a:p>
          <a:p>
            <a:pPr marL="0" lvl="0" indent="0" algn="l" rtl="0">
              <a:spcBef>
                <a:spcPts val="0"/>
              </a:spcBef>
              <a:spcAft>
                <a:spcPts val="0"/>
              </a:spcAft>
              <a:buNone/>
            </a:pPr>
            <a:endParaRPr sz="1600" dirty="0">
              <a:latin typeface="Karla"/>
              <a:ea typeface="Karla"/>
              <a:cs typeface="Karla"/>
              <a:sym typeface="Karla"/>
            </a:endParaRPr>
          </a:p>
          <a:p>
            <a:pPr marL="457200" lvl="0" indent="-330200" algn="l" rtl="0">
              <a:spcBef>
                <a:spcPts val="0"/>
              </a:spcBef>
              <a:spcAft>
                <a:spcPts val="0"/>
              </a:spcAft>
              <a:buClr>
                <a:schemeClr val="dk1"/>
              </a:buClr>
              <a:buSzPts val="1600"/>
              <a:buFont typeface="Helvetica Neue"/>
              <a:buChar char="●"/>
            </a:pPr>
            <a:r>
              <a:rPr lang="en" sz="1600" dirty="0">
                <a:latin typeface="Times New Roman" panose="02020603050405020304" pitchFamily="18" charset="0"/>
                <a:ea typeface="Karla"/>
                <a:cs typeface="Times New Roman" panose="02020603050405020304" pitchFamily="18" charset="0"/>
                <a:sym typeface="Karla"/>
              </a:rPr>
              <a:t>Machine learning and Deep-learning techniques for fire risk prediction and detection models.</a:t>
            </a:r>
            <a:endParaRPr sz="1600" dirty="0">
              <a:latin typeface="Times New Roman" panose="02020603050405020304" pitchFamily="18" charset="0"/>
              <a:ea typeface="Karla"/>
              <a:cs typeface="Times New Roman" panose="02020603050405020304" pitchFamily="18" charset="0"/>
              <a:sym typeface="Karla"/>
            </a:endParaRPr>
          </a:p>
          <a:p>
            <a:pPr marL="457200" indent="-330200">
              <a:buClr>
                <a:schemeClr val="dk1"/>
              </a:buClr>
              <a:buSzPts val="1600"/>
              <a:buFont typeface="Helvetica Neue"/>
              <a:buChar char="●"/>
            </a:pPr>
            <a:r>
              <a:rPr lang="en-US" sz="1600" dirty="0">
                <a:latin typeface="Times New Roman" panose="02020603050405020304" pitchFamily="18" charset="0"/>
                <a:ea typeface="Karla"/>
                <a:cs typeface="Times New Roman" panose="02020603050405020304" pitchFamily="18" charset="0"/>
                <a:sym typeface="Karla"/>
              </a:rPr>
              <a:t>Used </a:t>
            </a:r>
            <a:r>
              <a:rPr lang="en-US" sz="1600" dirty="0">
                <a:latin typeface="Times New Roman" panose="02020603050405020304" pitchFamily="18" charset="0"/>
                <a:cs typeface="Times New Roman" panose="02020603050405020304" pitchFamily="18" charset="0"/>
              </a:rPr>
              <a:t>fire history, weather, remote sensing, and satellite data to improve the accuracy of fire risk prediction and detection models. </a:t>
            </a:r>
            <a:endParaRPr sz="1600" dirty="0">
              <a:latin typeface="Times New Roman" panose="02020603050405020304" pitchFamily="18" charset="0"/>
              <a:ea typeface="Karla"/>
              <a:cs typeface="Times New Roman" panose="02020603050405020304" pitchFamily="18" charset="0"/>
              <a:sym typeface="Karla"/>
            </a:endParaRPr>
          </a:p>
          <a:p>
            <a:pPr marL="127000" lvl="0" algn="l" rtl="0">
              <a:spcBef>
                <a:spcPts val="0"/>
              </a:spcBef>
              <a:spcAft>
                <a:spcPts val="0"/>
              </a:spcAft>
              <a:buClr>
                <a:schemeClr val="dk1"/>
              </a:buClr>
              <a:buSzPts val="1600"/>
            </a:pPr>
            <a:endParaRPr sz="1600" dirty="0">
              <a:solidFill>
                <a:schemeClr val="dk1"/>
              </a:solidFill>
              <a:latin typeface="Helvetica Neue"/>
              <a:ea typeface="Helvetica Neue"/>
              <a:cs typeface="Helvetica Neue"/>
              <a:sym typeface="Helvetica Neue"/>
            </a:endParaRPr>
          </a:p>
          <a:p>
            <a:pPr marL="457200" lvl="0" indent="0" algn="l" rtl="0">
              <a:spcBef>
                <a:spcPts val="0"/>
              </a:spcBef>
              <a:spcAft>
                <a:spcPts val="0"/>
              </a:spcAft>
              <a:buNone/>
            </a:pPr>
            <a:endParaRPr sz="1600" dirty="0">
              <a:solidFill>
                <a:schemeClr val="dk1"/>
              </a:solidFill>
              <a:latin typeface="Helvetica Neue"/>
              <a:ea typeface="Helvetica Neue"/>
              <a:cs typeface="Helvetica Neue"/>
              <a:sym typeface="Helvetica Neue"/>
            </a:endParaRPr>
          </a:p>
          <a:p>
            <a:pPr marL="457200" lvl="0" indent="0" algn="l" rtl="0">
              <a:spcBef>
                <a:spcPts val="0"/>
              </a:spcBef>
              <a:spcAft>
                <a:spcPts val="0"/>
              </a:spcAft>
              <a:buNone/>
            </a:pPr>
            <a:endParaRPr sz="1600" dirty="0">
              <a:latin typeface="Karla"/>
              <a:ea typeface="Karla"/>
              <a:cs typeface="Karla"/>
              <a:sym typeface="Karl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Motivation</a:t>
            </a:r>
            <a:endParaRPr b="1" dirty="0">
              <a:solidFill>
                <a:srgbClr val="A61C00"/>
              </a:solidFill>
              <a:latin typeface="Times New Roman" panose="02020603050405020304" pitchFamily="18" charset="0"/>
              <a:cs typeface="Times New Roman" panose="02020603050405020304" pitchFamily="18" charset="0"/>
              <a:sym typeface="Raleway"/>
            </a:endParaRPr>
          </a:p>
        </p:txBody>
      </p:sp>
      <p:pic>
        <p:nvPicPr>
          <p:cNvPr id="77" name="Google Shape;77;p16"/>
          <p:cNvPicPr preferRelativeResize="0"/>
          <p:nvPr/>
        </p:nvPicPr>
        <p:blipFill>
          <a:blip r:embed="rId3">
            <a:alphaModFix/>
          </a:blip>
          <a:stretch>
            <a:fillRect/>
          </a:stretch>
        </p:blipFill>
        <p:spPr>
          <a:xfrm>
            <a:off x="423650" y="1958250"/>
            <a:ext cx="2777875" cy="2470625"/>
          </a:xfrm>
          <a:prstGeom prst="rect">
            <a:avLst/>
          </a:prstGeom>
          <a:noFill/>
          <a:ln>
            <a:noFill/>
          </a:ln>
        </p:spPr>
      </p:pic>
      <p:pic>
        <p:nvPicPr>
          <p:cNvPr id="78" name="Google Shape;78;p16"/>
          <p:cNvPicPr preferRelativeResize="0"/>
          <p:nvPr/>
        </p:nvPicPr>
        <p:blipFill>
          <a:blip r:embed="rId4">
            <a:alphaModFix/>
          </a:blip>
          <a:stretch>
            <a:fillRect/>
          </a:stretch>
        </p:blipFill>
        <p:spPr>
          <a:xfrm>
            <a:off x="3249225" y="1869325"/>
            <a:ext cx="2839952" cy="2689107"/>
          </a:xfrm>
          <a:prstGeom prst="rect">
            <a:avLst/>
          </a:prstGeom>
          <a:noFill/>
          <a:ln>
            <a:noFill/>
          </a:ln>
        </p:spPr>
      </p:pic>
      <p:pic>
        <p:nvPicPr>
          <p:cNvPr id="79" name="Google Shape;79;p16"/>
          <p:cNvPicPr preferRelativeResize="0"/>
          <p:nvPr/>
        </p:nvPicPr>
        <p:blipFill>
          <a:blip r:embed="rId5">
            <a:alphaModFix/>
          </a:blip>
          <a:stretch>
            <a:fillRect/>
          </a:stretch>
        </p:blipFill>
        <p:spPr>
          <a:xfrm>
            <a:off x="6050000" y="1869325"/>
            <a:ext cx="2839949" cy="2634776"/>
          </a:xfrm>
          <a:prstGeom prst="rect">
            <a:avLst/>
          </a:prstGeom>
          <a:noFill/>
          <a:ln>
            <a:noFill/>
          </a:ln>
        </p:spPr>
      </p:pic>
      <p:sp>
        <p:nvSpPr>
          <p:cNvPr id="80" name="Google Shape;80;p16"/>
          <p:cNvSpPr txBox="1"/>
          <p:nvPr/>
        </p:nvSpPr>
        <p:spPr>
          <a:xfrm>
            <a:off x="3633563" y="1532950"/>
            <a:ext cx="1744200" cy="4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Damage to Lives</a:t>
            </a:r>
            <a:endParaRPr b="1">
              <a:latin typeface="Raleway"/>
              <a:ea typeface="Raleway"/>
              <a:cs typeface="Raleway"/>
              <a:sym typeface="Raleway"/>
            </a:endParaRPr>
          </a:p>
        </p:txBody>
      </p:sp>
      <p:sp>
        <p:nvSpPr>
          <p:cNvPr id="81" name="Google Shape;81;p16"/>
          <p:cNvSpPr txBox="1"/>
          <p:nvPr/>
        </p:nvSpPr>
        <p:spPr>
          <a:xfrm>
            <a:off x="6466238" y="1444075"/>
            <a:ext cx="1744200" cy="4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Raleway"/>
              <a:ea typeface="Raleway"/>
              <a:cs typeface="Raleway"/>
              <a:sym typeface="Raleway"/>
            </a:endParaRPr>
          </a:p>
        </p:txBody>
      </p:sp>
      <p:sp>
        <p:nvSpPr>
          <p:cNvPr id="82" name="Google Shape;82;p16"/>
          <p:cNvSpPr txBox="1"/>
          <p:nvPr/>
        </p:nvSpPr>
        <p:spPr>
          <a:xfrm>
            <a:off x="6447250" y="1085425"/>
            <a:ext cx="1918500" cy="6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FFFFFF"/>
              </a:solidFill>
              <a:latin typeface="Raleway"/>
              <a:ea typeface="Raleway"/>
              <a:cs typeface="Raleway"/>
              <a:sym typeface="Raleway"/>
            </a:endParaRPr>
          </a:p>
          <a:p>
            <a:pPr marL="0" lvl="0" indent="0" algn="l" rtl="0">
              <a:spcBef>
                <a:spcPts val="0"/>
              </a:spcBef>
              <a:spcAft>
                <a:spcPts val="0"/>
              </a:spcAft>
              <a:buNone/>
            </a:pPr>
            <a:endParaRPr sz="1200">
              <a:solidFill>
                <a:srgbClr val="FFFFFF"/>
              </a:solidFill>
              <a:latin typeface="Raleway"/>
              <a:ea typeface="Raleway"/>
              <a:cs typeface="Raleway"/>
              <a:sym typeface="Raleway"/>
            </a:endParaRPr>
          </a:p>
          <a:p>
            <a:pPr marL="0" lvl="0" indent="0" algn="l" rtl="0">
              <a:spcBef>
                <a:spcPts val="0"/>
              </a:spcBef>
              <a:spcAft>
                <a:spcPts val="0"/>
              </a:spcAft>
              <a:buNone/>
            </a:pPr>
            <a:r>
              <a:rPr lang="en" b="1">
                <a:latin typeface="Raleway"/>
                <a:ea typeface="Raleway"/>
                <a:cs typeface="Raleway"/>
                <a:sym typeface="Raleway"/>
              </a:rPr>
              <a:t>Loss of Money</a:t>
            </a:r>
            <a:endParaRPr b="1">
              <a:latin typeface="Raleway"/>
              <a:ea typeface="Raleway"/>
              <a:cs typeface="Raleway"/>
              <a:sym typeface="Raleway"/>
            </a:endParaRPr>
          </a:p>
        </p:txBody>
      </p:sp>
      <p:sp>
        <p:nvSpPr>
          <p:cNvPr id="83" name="Google Shape;83;p16"/>
          <p:cNvSpPr txBox="1"/>
          <p:nvPr/>
        </p:nvSpPr>
        <p:spPr>
          <a:xfrm>
            <a:off x="557525" y="1476550"/>
            <a:ext cx="21996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Damage to Property</a:t>
            </a:r>
            <a:endParaRPr b="1">
              <a:latin typeface="Raleway"/>
              <a:ea typeface="Raleway"/>
              <a:cs typeface="Raleway"/>
              <a:sym typeface="Raleway"/>
            </a:endParaRPr>
          </a:p>
          <a:p>
            <a:pPr marL="0" lvl="0" indent="0" algn="l" rtl="0">
              <a:spcBef>
                <a:spcPts val="0"/>
              </a:spcBef>
              <a:spcAft>
                <a:spcPts val="0"/>
              </a:spcAft>
              <a:buNone/>
            </a:pPr>
            <a:endParaRPr b="1">
              <a:solidFill>
                <a:srgbClr val="FFFFFF"/>
              </a:solidFill>
              <a:latin typeface="Raleway"/>
              <a:ea typeface="Raleway"/>
              <a:cs typeface="Raleway"/>
              <a:sym typeface="Raleway"/>
            </a:endParaRPr>
          </a:p>
          <a:p>
            <a:pPr marL="457200" lvl="0" indent="0" algn="l" rtl="0">
              <a:spcBef>
                <a:spcPts val="0"/>
              </a:spcBef>
              <a:spcAft>
                <a:spcPts val="0"/>
              </a:spcAft>
              <a:buNone/>
            </a:pPr>
            <a:endParaRPr b="1">
              <a:solidFill>
                <a:srgbClr val="FFFFFF"/>
              </a:solidFill>
              <a:latin typeface="Raleway"/>
              <a:ea typeface="Raleway"/>
              <a:cs typeface="Raleway"/>
              <a:sym typeface="Raleway"/>
            </a:endParaRPr>
          </a:p>
        </p:txBody>
      </p:sp>
      <p:pic>
        <p:nvPicPr>
          <p:cNvPr id="84" name="Google Shape;84;p16"/>
          <p:cNvPicPr preferRelativeResize="0"/>
          <p:nvPr/>
        </p:nvPicPr>
        <p:blipFill>
          <a:blip r:embed="rId6">
            <a:alphaModFix/>
          </a:blip>
          <a:stretch>
            <a:fillRect/>
          </a:stretch>
        </p:blipFill>
        <p:spPr>
          <a:xfrm>
            <a:off x="6513075" y="211000"/>
            <a:ext cx="1852675" cy="1109046"/>
          </a:xfrm>
          <a:prstGeom prst="rect">
            <a:avLst/>
          </a:prstGeom>
          <a:noFill/>
          <a:ln>
            <a:noFill/>
          </a:ln>
        </p:spPr>
      </p:pic>
      <p:sp>
        <p:nvSpPr>
          <p:cNvPr id="85" name="Google Shape;85;p16"/>
          <p:cNvSpPr txBox="1"/>
          <p:nvPr/>
        </p:nvSpPr>
        <p:spPr>
          <a:xfrm>
            <a:off x="6591575" y="1363450"/>
            <a:ext cx="1401000" cy="1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6"/>
          <p:cNvSpPr txBox="1"/>
          <p:nvPr/>
        </p:nvSpPr>
        <p:spPr>
          <a:xfrm>
            <a:off x="4768750" y="535850"/>
            <a:ext cx="17442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Karla"/>
                <a:ea typeface="Karla"/>
                <a:cs typeface="Karla"/>
                <a:sym typeface="Karla"/>
              </a:rPr>
              <a:t>Fig. in Map shows the active fires in Southern California</a:t>
            </a:r>
            <a:endParaRPr sz="1200" dirty="0">
              <a:latin typeface="Karla"/>
              <a:ea typeface="Karla"/>
              <a:cs typeface="Karla"/>
              <a:sym typeface="Karla"/>
            </a:endParaRPr>
          </a:p>
        </p:txBody>
      </p:sp>
      <p:pic>
        <p:nvPicPr>
          <p:cNvPr id="87" name="Google Shape;87;p16"/>
          <p:cNvPicPr preferRelativeResize="0"/>
          <p:nvPr/>
        </p:nvPicPr>
        <p:blipFill>
          <a:blip r:embed="rId7">
            <a:alphaModFix/>
          </a:blip>
          <a:stretch>
            <a:fillRect/>
          </a:stretch>
        </p:blipFill>
        <p:spPr>
          <a:xfrm>
            <a:off x="-20381000" y="-2446825"/>
            <a:ext cx="914975" cy="1231275"/>
          </a:xfrm>
          <a:prstGeom prst="rect">
            <a:avLst/>
          </a:prstGeom>
          <a:noFill/>
          <a:ln>
            <a:noFill/>
          </a:ln>
        </p:spPr>
      </p:pic>
      <p:pic>
        <p:nvPicPr>
          <p:cNvPr id="88" name="Google Shape;88;p16"/>
          <p:cNvPicPr preferRelativeResize="0"/>
          <p:nvPr/>
        </p:nvPicPr>
        <p:blipFill>
          <a:blip r:embed="rId7">
            <a:alphaModFix/>
          </a:blip>
          <a:stretch>
            <a:fillRect/>
          </a:stretch>
        </p:blipFill>
        <p:spPr>
          <a:xfrm>
            <a:off x="810775" y="2630050"/>
            <a:ext cx="819225" cy="950550"/>
          </a:xfrm>
          <a:prstGeom prst="rect">
            <a:avLst/>
          </a:prstGeom>
          <a:noFill/>
          <a:ln>
            <a:noFill/>
          </a:ln>
        </p:spPr>
      </p:pic>
      <p:sp>
        <p:nvSpPr>
          <p:cNvPr id="89" name="Google Shape;89;p16"/>
          <p:cNvSpPr txBox="1"/>
          <p:nvPr/>
        </p:nvSpPr>
        <p:spPr>
          <a:xfrm>
            <a:off x="1938625" y="4595900"/>
            <a:ext cx="64545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Frequent large wildfires are  constant threat to California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Solution </a:t>
            </a:r>
            <a:endParaRPr dirty="0">
              <a:latin typeface="Times New Roman" panose="02020603050405020304" pitchFamily="18" charset="0"/>
              <a:cs typeface="Times New Roman" panose="02020603050405020304" pitchFamily="18" charset="0"/>
            </a:endParaRPr>
          </a:p>
        </p:txBody>
      </p:sp>
      <p:sp>
        <p:nvSpPr>
          <p:cNvPr id="95" name="Google Shape;95;p17"/>
          <p:cNvSpPr txBox="1"/>
          <p:nvPr/>
        </p:nvSpPr>
        <p:spPr>
          <a:xfrm>
            <a:off x="129207" y="1214500"/>
            <a:ext cx="4975500" cy="31263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SzPts val="2300"/>
              <a:buFont typeface="Karla"/>
              <a:buChar char="●"/>
            </a:pPr>
            <a:r>
              <a:rPr lang="en" sz="2300" dirty="0">
                <a:latin typeface="Karla"/>
                <a:ea typeface="Karla"/>
                <a:cs typeface="Karla"/>
                <a:sym typeface="Karla"/>
              </a:rPr>
              <a:t>Fire Risk Prediction</a:t>
            </a:r>
            <a:endParaRPr sz="2300" dirty="0">
              <a:latin typeface="Karla"/>
              <a:ea typeface="Karla"/>
              <a:cs typeface="Karla"/>
              <a:sym typeface="Karla"/>
            </a:endParaRPr>
          </a:p>
          <a:p>
            <a:pPr marL="457200" lvl="0" indent="-374650" algn="l" rtl="0">
              <a:spcBef>
                <a:spcPts val="0"/>
              </a:spcBef>
              <a:spcAft>
                <a:spcPts val="0"/>
              </a:spcAft>
              <a:buSzPts val="2300"/>
              <a:buFont typeface="Karla"/>
              <a:buChar char="●"/>
            </a:pPr>
            <a:r>
              <a:rPr lang="en" sz="2300" dirty="0">
                <a:latin typeface="Karla"/>
                <a:ea typeface="Karla"/>
                <a:cs typeface="Karla"/>
                <a:sym typeface="Karla"/>
              </a:rPr>
              <a:t>Fire Detection</a:t>
            </a:r>
            <a:endParaRPr sz="2300" dirty="0">
              <a:latin typeface="Karla"/>
              <a:ea typeface="Karla"/>
              <a:cs typeface="Karla"/>
              <a:sym typeface="Karla"/>
            </a:endParaRPr>
          </a:p>
        </p:txBody>
      </p:sp>
      <p:pic>
        <p:nvPicPr>
          <p:cNvPr id="96" name="Google Shape;96;p17"/>
          <p:cNvPicPr preferRelativeResize="0"/>
          <p:nvPr/>
        </p:nvPicPr>
        <p:blipFill>
          <a:blip r:embed="rId3">
            <a:alphaModFix/>
          </a:blip>
          <a:stretch>
            <a:fillRect/>
          </a:stretch>
        </p:blipFill>
        <p:spPr>
          <a:xfrm>
            <a:off x="4442625" y="788850"/>
            <a:ext cx="4476975" cy="3565800"/>
          </a:xfrm>
          <a:prstGeom prst="rect">
            <a:avLst/>
          </a:prstGeom>
          <a:noFill/>
          <a:ln>
            <a:noFill/>
          </a:ln>
        </p:spPr>
      </p:pic>
      <p:sp>
        <p:nvSpPr>
          <p:cNvPr id="97" name="Google Shape;97;p17"/>
          <p:cNvSpPr txBox="1"/>
          <p:nvPr/>
        </p:nvSpPr>
        <p:spPr>
          <a:xfrm>
            <a:off x="4572000" y="4551425"/>
            <a:ext cx="4347600" cy="3759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800" u="sng">
                <a:solidFill>
                  <a:schemeClr val="hlink"/>
                </a:solidFill>
                <a:hlinkClick r:id="rId4"/>
              </a:rPr>
              <a:t>http://worldlywise.pbworks.com/w/page/26474623/The%20causes%20and%20effects%20of%20wildfires%20and%20how%20people%20prepare%20for%20and%20respond%20to%20them</a:t>
            </a:r>
            <a:endParaRPr sz="800" u="sng">
              <a:solidFill>
                <a:schemeClr val="hlink"/>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02;p18">
            <a:extLst>
              <a:ext uri="{FF2B5EF4-FFF2-40B4-BE49-F238E27FC236}">
                <a16:creationId xmlns:a16="http://schemas.microsoft.com/office/drawing/2014/main" id="{71F02130-27F9-0F40-98D8-2F7EF1C72F88}"/>
              </a:ext>
            </a:extLst>
          </p:cNvPr>
          <p:cNvSpPr txBox="1">
            <a:spLocks noGrp="1"/>
          </p:cNvSpPr>
          <p:nvPr>
            <p:ph type="title"/>
          </p:nvPr>
        </p:nvSpPr>
        <p:spPr>
          <a:xfrm>
            <a:off x="519711" y="-6570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Related Work </a:t>
            </a:r>
            <a:endParaRPr b="1" dirty="0">
              <a:solidFill>
                <a:srgbClr val="A61C00"/>
              </a:solidFill>
              <a:latin typeface="Times New Roman" panose="02020603050405020304" pitchFamily="18" charset="0"/>
              <a:cs typeface="Times New Roman" panose="02020603050405020304" pitchFamily="18" charset="0"/>
              <a:sym typeface="Raleway"/>
            </a:endParaRPr>
          </a:p>
        </p:txBody>
      </p:sp>
      <p:pic>
        <p:nvPicPr>
          <p:cNvPr id="20" name="Picture 19">
            <a:extLst>
              <a:ext uri="{FF2B5EF4-FFF2-40B4-BE49-F238E27FC236}">
                <a16:creationId xmlns:a16="http://schemas.microsoft.com/office/drawing/2014/main" id="{D233187F-7065-43F6-B3E0-ED86D0BDE43A}"/>
              </a:ext>
            </a:extLst>
          </p:cNvPr>
          <p:cNvPicPr/>
          <p:nvPr/>
        </p:nvPicPr>
        <p:blipFill rotWithShape="1">
          <a:blip r:embed="rId2">
            <a:extLst>
              <a:ext uri="{28A0092B-C50C-407E-A947-70E740481C1C}">
                <a14:useLocalDpi xmlns:a14="http://schemas.microsoft.com/office/drawing/2010/main" val="0"/>
              </a:ext>
            </a:extLst>
          </a:blip>
          <a:srcRect l="3166" b="7688"/>
          <a:stretch/>
        </p:blipFill>
        <p:spPr>
          <a:xfrm>
            <a:off x="611972" y="570369"/>
            <a:ext cx="8012317" cy="4445252"/>
          </a:xfrm>
          <a:prstGeom prst="rect">
            <a:avLst/>
          </a:prstGeom>
        </p:spPr>
      </p:pic>
    </p:spTree>
    <p:extLst>
      <p:ext uri="{BB962C8B-B14F-4D97-AF65-F5344CB8AC3E}">
        <p14:creationId xmlns:p14="http://schemas.microsoft.com/office/powerpoint/2010/main" val="355214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879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Study Area</a:t>
            </a:r>
            <a:endParaRPr dirty="0">
              <a:latin typeface="Times New Roman" panose="02020603050405020304" pitchFamily="18" charset="0"/>
              <a:cs typeface="Times New Roman" panose="02020603050405020304" pitchFamily="18" charset="0"/>
            </a:endParaRPr>
          </a:p>
        </p:txBody>
      </p:sp>
      <p:sp>
        <p:nvSpPr>
          <p:cNvPr id="113" name="Google Shape;113;p19"/>
          <p:cNvSpPr txBox="1"/>
          <p:nvPr/>
        </p:nvSpPr>
        <p:spPr>
          <a:xfrm>
            <a:off x="53663" y="1210993"/>
            <a:ext cx="4831200" cy="3440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Karla"/>
              <a:buChar char="●"/>
            </a:pPr>
            <a:r>
              <a:rPr lang="en" b="1" dirty="0">
                <a:latin typeface="Karla"/>
                <a:ea typeface="Karla"/>
                <a:cs typeface="Karla"/>
                <a:sym typeface="Karla"/>
              </a:rPr>
              <a:t>San Diego County and surrounding forest regions</a:t>
            </a:r>
            <a:endParaRPr b="1" dirty="0">
              <a:latin typeface="Karla"/>
              <a:ea typeface="Karla"/>
              <a:cs typeface="Karla"/>
              <a:sym typeface="Karla"/>
            </a:endParaRPr>
          </a:p>
          <a:p>
            <a:pPr marL="457200" lvl="0" indent="-317500" algn="l" rtl="0">
              <a:spcBef>
                <a:spcPts val="0"/>
              </a:spcBef>
              <a:spcAft>
                <a:spcPts val="0"/>
              </a:spcAft>
              <a:buSzPts val="1400"/>
              <a:buFont typeface="Karla"/>
              <a:buChar char="●"/>
            </a:pPr>
            <a:r>
              <a:rPr lang="en" dirty="0">
                <a:latin typeface="Karla"/>
                <a:ea typeface="Karla"/>
                <a:cs typeface="Karla"/>
                <a:sym typeface="Karla"/>
              </a:rPr>
              <a:t>Region 1 - San Diego County</a:t>
            </a:r>
            <a:endParaRPr b="1" dirty="0">
              <a:latin typeface="Karla"/>
              <a:ea typeface="Karla"/>
              <a:cs typeface="Karla"/>
              <a:sym typeface="Karla"/>
            </a:endParaRPr>
          </a:p>
          <a:p>
            <a:pPr marL="914400" lvl="1" indent="-317500" algn="l" rtl="0">
              <a:spcBef>
                <a:spcPts val="0"/>
              </a:spcBef>
              <a:spcAft>
                <a:spcPts val="0"/>
              </a:spcAft>
              <a:buSzPts val="1400"/>
              <a:buFont typeface="Karla"/>
              <a:buChar char="○"/>
            </a:pPr>
            <a:r>
              <a:rPr lang="en" dirty="0">
                <a:latin typeface="Karla"/>
                <a:ea typeface="Karla"/>
                <a:cs typeface="Karla"/>
                <a:sym typeface="Karla"/>
              </a:rPr>
              <a:t>Min Lat </a:t>
            </a:r>
            <a:r>
              <a:rPr lang="en" dirty="0">
                <a:solidFill>
                  <a:schemeClr val="dk1"/>
                </a:solidFill>
                <a:latin typeface="Karla"/>
                <a:ea typeface="Karla"/>
                <a:cs typeface="Karla"/>
                <a:sym typeface="Karla"/>
              </a:rPr>
              <a:t>- 34.65321 N</a:t>
            </a:r>
            <a:endParaRPr dirty="0">
              <a:latin typeface="Karla"/>
              <a:ea typeface="Karla"/>
              <a:cs typeface="Karla"/>
              <a:sym typeface="Karla"/>
            </a:endParaRPr>
          </a:p>
          <a:p>
            <a:pPr marL="914400" lvl="1" indent="-317500" algn="l" rtl="0">
              <a:spcBef>
                <a:spcPts val="0"/>
              </a:spcBef>
              <a:spcAft>
                <a:spcPts val="0"/>
              </a:spcAft>
              <a:buSzPts val="1400"/>
              <a:buFont typeface="Karla"/>
              <a:buChar char="○"/>
            </a:pPr>
            <a:r>
              <a:rPr lang="en" dirty="0">
                <a:latin typeface="Karla"/>
                <a:ea typeface="Karla"/>
                <a:cs typeface="Karla"/>
                <a:sym typeface="Karla"/>
              </a:rPr>
              <a:t>Max Lat -</a:t>
            </a:r>
            <a:r>
              <a:rPr lang="en" dirty="0">
                <a:solidFill>
                  <a:schemeClr val="dk1"/>
                </a:solidFill>
                <a:latin typeface="Karla"/>
                <a:ea typeface="Karla"/>
                <a:cs typeface="Karla"/>
                <a:sym typeface="Karla"/>
              </a:rPr>
              <a:t> 32.54672 N</a:t>
            </a:r>
            <a:endParaRPr dirty="0">
              <a:latin typeface="Karla"/>
              <a:ea typeface="Karla"/>
              <a:cs typeface="Karla"/>
              <a:sym typeface="Karla"/>
            </a:endParaRPr>
          </a:p>
          <a:p>
            <a:pPr marL="914400" lvl="1" indent="-317500" algn="l" rtl="0">
              <a:spcBef>
                <a:spcPts val="0"/>
              </a:spcBef>
              <a:spcAft>
                <a:spcPts val="0"/>
              </a:spcAft>
              <a:buSzPts val="1400"/>
              <a:buFont typeface="Karla"/>
              <a:buChar char="○"/>
            </a:pPr>
            <a:r>
              <a:rPr lang="en" dirty="0">
                <a:latin typeface="Karla"/>
                <a:ea typeface="Karla"/>
                <a:cs typeface="Karla"/>
                <a:sym typeface="Karla"/>
              </a:rPr>
              <a:t>Min Long </a:t>
            </a:r>
            <a:r>
              <a:rPr lang="en" dirty="0">
                <a:solidFill>
                  <a:schemeClr val="dk1"/>
                </a:solidFill>
                <a:latin typeface="Karla"/>
                <a:ea typeface="Karla"/>
                <a:cs typeface="Karla"/>
                <a:sym typeface="Karla"/>
              </a:rPr>
              <a:t>- 117.9024 W</a:t>
            </a:r>
            <a:endParaRPr dirty="0">
              <a:solidFill>
                <a:schemeClr val="dk1"/>
              </a:solidFill>
              <a:latin typeface="Karla"/>
              <a:ea typeface="Karla"/>
              <a:cs typeface="Karla"/>
              <a:sym typeface="Karla"/>
            </a:endParaRPr>
          </a:p>
          <a:p>
            <a:pPr marL="914400" lvl="1" indent="-317500" algn="l" rtl="0">
              <a:spcBef>
                <a:spcPts val="0"/>
              </a:spcBef>
              <a:spcAft>
                <a:spcPts val="0"/>
              </a:spcAft>
              <a:buSzPts val="1400"/>
              <a:buFont typeface="Karla"/>
              <a:buChar char="○"/>
            </a:pPr>
            <a:r>
              <a:rPr lang="en" dirty="0">
                <a:latin typeface="Karla"/>
                <a:ea typeface="Karla"/>
                <a:cs typeface="Karla"/>
                <a:sym typeface="Karla"/>
              </a:rPr>
              <a:t>Max Long </a:t>
            </a:r>
            <a:r>
              <a:rPr lang="en" dirty="0">
                <a:solidFill>
                  <a:schemeClr val="dk1"/>
                </a:solidFill>
                <a:latin typeface="Karla"/>
                <a:ea typeface="Karla"/>
                <a:cs typeface="Karla"/>
                <a:sym typeface="Karla"/>
              </a:rPr>
              <a:t>- 116.03124 W</a:t>
            </a:r>
            <a:endParaRPr dirty="0">
              <a:latin typeface="Karla"/>
              <a:ea typeface="Karla"/>
              <a:cs typeface="Karla"/>
              <a:sym typeface="Karla"/>
            </a:endParaRPr>
          </a:p>
          <a:p>
            <a:pPr marL="457200" lvl="0" indent="-317500" algn="l" rtl="0">
              <a:spcBef>
                <a:spcPts val="0"/>
              </a:spcBef>
              <a:spcAft>
                <a:spcPts val="0"/>
              </a:spcAft>
              <a:buSzPts val="1400"/>
              <a:buFont typeface="Karla"/>
              <a:buChar char="●"/>
            </a:pPr>
            <a:r>
              <a:rPr lang="en" dirty="0">
                <a:latin typeface="Karla"/>
                <a:ea typeface="Karla"/>
                <a:cs typeface="Karla"/>
                <a:sym typeface="Karla"/>
              </a:rPr>
              <a:t>Region 2 - Fire prone zone - outside San Diego</a:t>
            </a:r>
            <a:endParaRPr dirty="0">
              <a:latin typeface="Karla"/>
              <a:ea typeface="Karla"/>
              <a:cs typeface="Karla"/>
              <a:sym typeface="Karla"/>
            </a:endParaRPr>
          </a:p>
          <a:p>
            <a:pPr marL="914400" lvl="1" indent="-317500" algn="l" rtl="0">
              <a:spcBef>
                <a:spcPts val="0"/>
              </a:spcBef>
              <a:spcAft>
                <a:spcPts val="0"/>
              </a:spcAft>
              <a:buSzPts val="1400"/>
              <a:buFont typeface="Karla"/>
              <a:buChar char="○"/>
            </a:pPr>
            <a:r>
              <a:rPr lang="en" dirty="0">
                <a:latin typeface="Karla"/>
                <a:ea typeface="Karla"/>
                <a:cs typeface="Karla"/>
                <a:sym typeface="Karla"/>
              </a:rPr>
              <a:t>Weather Conditions</a:t>
            </a:r>
            <a:endParaRPr dirty="0">
              <a:latin typeface="Karla"/>
              <a:ea typeface="Karla"/>
              <a:cs typeface="Karla"/>
              <a:sym typeface="Karla"/>
            </a:endParaRPr>
          </a:p>
          <a:p>
            <a:pPr marL="1371600" lvl="2" indent="-317500" algn="l" rtl="0">
              <a:spcBef>
                <a:spcPts val="0"/>
              </a:spcBef>
              <a:spcAft>
                <a:spcPts val="0"/>
              </a:spcAft>
              <a:buSzPts val="1400"/>
              <a:buFont typeface="Karla"/>
              <a:buChar char="■"/>
            </a:pPr>
            <a:r>
              <a:rPr lang="en" dirty="0">
                <a:latin typeface="Karla"/>
                <a:ea typeface="Karla"/>
                <a:cs typeface="Karla"/>
                <a:sym typeface="Karla"/>
              </a:rPr>
              <a:t>Avg Temperature - 60 - 70 </a:t>
            </a:r>
            <a:r>
              <a:rPr lang="en" baseline="30000" dirty="0">
                <a:latin typeface="Karla"/>
                <a:ea typeface="Karla"/>
                <a:cs typeface="Karla"/>
                <a:sym typeface="Karla"/>
              </a:rPr>
              <a:t>o </a:t>
            </a:r>
            <a:r>
              <a:rPr lang="en" dirty="0">
                <a:latin typeface="Karla"/>
                <a:ea typeface="Karla"/>
                <a:cs typeface="Karla"/>
                <a:sym typeface="Karla"/>
              </a:rPr>
              <a:t>F</a:t>
            </a:r>
            <a:endParaRPr dirty="0">
              <a:latin typeface="Karla"/>
              <a:ea typeface="Karla"/>
              <a:cs typeface="Karla"/>
              <a:sym typeface="Karla"/>
            </a:endParaRPr>
          </a:p>
          <a:p>
            <a:pPr marL="1371600" lvl="2" indent="-317500" algn="l" rtl="0">
              <a:spcBef>
                <a:spcPts val="0"/>
              </a:spcBef>
              <a:spcAft>
                <a:spcPts val="0"/>
              </a:spcAft>
              <a:buSzPts val="1400"/>
              <a:buFont typeface="Karla"/>
              <a:buChar char="■"/>
            </a:pPr>
            <a:r>
              <a:rPr lang="en" dirty="0">
                <a:latin typeface="Karla"/>
                <a:ea typeface="Karla"/>
                <a:cs typeface="Karla"/>
                <a:sym typeface="Karla"/>
              </a:rPr>
              <a:t>Max Wind speed - 24 - 30 mph</a:t>
            </a:r>
            <a:endParaRPr dirty="0">
              <a:latin typeface="Karla"/>
              <a:ea typeface="Karla"/>
              <a:cs typeface="Karla"/>
              <a:sym typeface="Karla"/>
            </a:endParaRPr>
          </a:p>
          <a:p>
            <a:pPr marL="1371600" lvl="2" indent="-317500" algn="l" rtl="0">
              <a:spcBef>
                <a:spcPts val="0"/>
              </a:spcBef>
              <a:spcAft>
                <a:spcPts val="0"/>
              </a:spcAft>
              <a:buSzPts val="1400"/>
              <a:buFont typeface="Karla"/>
              <a:buChar char="■"/>
            </a:pPr>
            <a:r>
              <a:rPr lang="en" dirty="0">
                <a:latin typeface="Karla"/>
                <a:ea typeface="Karla"/>
                <a:cs typeface="Karla"/>
                <a:sym typeface="Karla"/>
              </a:rPr>
              <a:t>Relative humidity - low</a:t>
            </a:r>
            <a:endParaRPr dirty="0">
              <a:latin typeface="Karla"/>
              <a:ea typeface="Karla"/>
              <a:cs typeface="Karla"/>
              <a:sym typeface="Karla"/>
            </a:endParaRPr>
          </a:p>
          <a:p>
            <a:pPr marL="1371600" lvl="2" indent="-317500" algn="l" rtl="0">
              <a:spcBef>
                <a:spcPts val="0"/>
              </a:spcBef>
              <a:spcAft>
                <a:spcPts val="0"/>
              </a:spcAft>
              <a:buSzPts val="1400"/>
              <a:buFont typeface="Karla"/>
              <a:buChar char="■"/>
            </a:pPr>
            <a:r>
              <a:rPr lang="en" dirty="0">
                <a:latin typeface="Karla"/>
                <a:ea typeface="Karla"/>
                <a:cs typeface="Karla"/>
                <a:sym typeface="Karla"/>
              </a:rPr>
              <a:t>Strong Santa Ana winds</a:t>
            </a:r>
            <a:endParaRPr dirty="0">
              <a:latin typeface="Karla"/>
              <a:ea typeface="Karla"/>
              <a:cs typeface="Karla"/>
              <a:sym typeface="Karla"/>
            </a:endParaRPr>
          </a:p>
          <a:p>
            <a:pPr marL="914400" lvl="1" indent="-317500" algn="l" rtl="0">
              <a:spcBef>
                <a:spcPts val="0"/>
              </a:spcBef>
              <a:spcAft>
                <a:spcPts val="0"/>
              </a:spcAft>
              <a:buSzPts val="1400"/>
              <a:buFont typeface="Karla"/>
              <a:buChar char="○"/>
            </a:pPr>
            <a:r>
              <a:rPr lang="en" dirty="0">
                <a:latin typeface="Karla"/>
                <a:ea typeface="Karla"/>
                <a:cs typeface="Karla"/>
                <a:sym typeface="Karla"/>
              </a:rPr>
              <a:t>Past fire incidents</a:t>
            </a:r>
            <a:endParaRPr dirty="0">
              <a:latin typeface="Karla"/>
              <a:ea typeface="Karla"/>
              <a:cs typeface="Karla"/>
              <a:sym typeface="Karla"/>
            </a:endParaRPr>
          </a:p>
          <a:p>
            <a:pPr marL="1371600" lvl="2" indent="-317500" algn="l" rtl="0">
              <a:spcBef>
                <a:spcPts val="0"/>
              </a:spcBef>
              <a:spcAft>
                <a:spcPts val="0"/>
              </a:spcAft>
              <a:buSzPts val="1400"/>
              <a:buFont typeface="Karla"/>
              <a:buChar char="■"/>
            </a:pPr>
            <a:r>
              <a:rPr lang="en" dirty="0">
                <a:latin typeface="Karla"/>
                <a:ea typeface="Karla"/>
                <a:cs typeface="Karla"/>
                <a:sym typeface="Karla"/>
              </a:rPr>
              <a:t>Creek Fire (Dec 2017)</a:t>
            </a:r>
            <a:endParaRPr dirty="0">
              <a:latin typeface="Karla"/>
              <a:ea typeface="Karla"/>
              <a:cs typeface="Karla"/>
              <a:sym typeface="Karla"/>
            </a:endParaRPr>
          </a:p>
          <a:p>
            <a:pPr marL="1371600" lvl="2" indent="-317500" algn="l" rtl="0">
              <a:spcBef>
                <a:spcPts val="0"/>
              </a:spcBef>
              <a:spcAft>
                <a:spcPts val="0"/>
              </a:spcAft>
              <a:buSzPts val="1400"/>
              <a:buFont typeface="Karla"/>
              <a:buChar char="■"/>
            </a:pPr>
            <a:r>
              <a:rPr lang="en" dirty="0">
                <a:latin typeface="Karla"/>
                <a:ea typeface="Karla"/>
                <a:cs typeface="Karla"/>
                <a:sym typeface="Karla"/>
              </a:rPr>
              <a:t>Rye Fire (Dec 2017)</a:t>
            </a:r>
            <a:endParaRPr dirty="0">
              <a:latin typeface="Karla"/>
              <a:ea typeface="Karla"/>
              <a:cs typeface="Karla"/>
              <a:sym typeface="Karla"/>
            </a:endParaRPr>
          </a:p>
          <a:p>
            <a:pPr marL="1371600" lvl="0" indent="0" algn="l" rtl="0">
              <a:spcBef>
                <a:spcPts val="0"/>
              </a:spcBef>
              <a:spcAft>
                <a:spcPts val="0"/>
              </a:spcAft>
              <a:buNone/>
            </a:pPr>
            <a:endParaRPr dirty="0">
              <a:solidFill>
                <a:srgbClr val="A61C00"/>
              </a:solidFill>
              <a:latin typeface="Karla"/>
              <a:ea typeface="Karla"/>
              <a:cs typeface="Karla"/>
              <a:sym typeface="Karla"/>
            </a:endParaRPr>
          </a:p>
          <a:p>
            <a:pPr marL="0" lvl="0" indent="0" algn="l" rtl="0">
              <a:spcBef>
                <a:spcPts val="0"/>
              </a:spcBef>
              <a:spcAft>
                <a:spcPts val="0"/>
              </a:spcAft>
              <a:buNone/>
            </a:pPr>
            <a:endParaRPr dirty="0"/>
          </a:p>
        </p:txBody>
      </p:sp>
      <p:grpSp>
        <p:nvGrpSpPr>
          <p:cNvPr id="9" name="Group 8">
            <a:extLst>
              <a:ext uri="{FF2B5EF4-FFF2-40B4-BE49-F238E27FC236}">
                <a16:creationId xmlns:a16="http://schemas.microsoft.com/office/drawing/2014/main" id="{7953E31F-633F-4045-82BD-D2A470384068}"/>
              </a:ext>
            </a:extLst>
          </p:cNvPr>
          <p:cNvGrpSpPr>
            <a:extLst>
              <a:ext uri="{F59B8463-F414-42e2-B3A4-FFEF48DC7170}">
                <a15:nonVisualGroupProps xmlns:a15="http://schemas.microsoft.com/office/drawing/2012/main" isLegacyGroup="0"/>
              </a:ext>
            </a:extLst>
          </p:cNvGrpSpPr>
          <p:nvPr/>
        </p:nvGrpSpPr>
        <p:grpSpPr>
          <a:xfrm>
            <a:off x="4943192" y="1305559"/>
            <a:ext cx="4046133" cy="3152966"/>
            <a:chOff x="0" y="0"/>
            <a:chExt cx="3089910" cy="2858529"/>
          </a:xfrm>
        </p:grpSpPr>
        <p:grpSp>
          <p:nvGrpSpPr>
            <p:cNvPr id="10" name="Group 9">
              <a:extLst>
                <a:ext uri="{FF2B5EF4-FFF2-40B4-BE49-F238E27FC236}">
                  <a16:creationId xmlns:a16="http://schemas.microsoft.com/office/drawing/2014/main" id="{B51BE49E-E480-804F-AC84-830082F7C5EB}"/>
                </a:ext>
              </a:extLst>
            </p:cNvPr>
            <p:cNvGrpSpPr>
              <a:extLst>
                <a:ext uri="{F59B8463-F414-42e2-B3A4-FFEF48DC7170}">
                  <a15:nonVisualGroupProps xmlns:a15="http://schemas.microsoft.com/office/drawing/2012/main" isLegacyGroup="0"/>
                </a:ext>
              </a:extLst>
            </p:cNvGrpSpPr>
            <p:nvPr/>
          </p:nvGrpSpPr>
          <p:grpSpPr>
            <a:xfrm>
              <a:off x="0" y="0"/>
              <a:ext cx="3089910" cy="2454910"/>
              <a:chOff x="-22353" y="0"/>
              <a:chExt cx="6076623" cy="4986284"/>
            </a:xfrm>
          </p:grpSpPr>
          <p:pic>
            <p:nvPicPr>
              <p:cNvPr id="12" name="Picture 11" descr="Map&#10;&#10;Description automatically generated">
                <a:extLst>
                  <a:ext uri="{FF2B5EF4-FFF2-40B4-BE49-F238E27FC236}">
                    <a16:creationId xmlns:a16="http://schemas.microsoft.com/office/drawing/2014/main" id="{277D5BE9-8CBF-1640-AE98-31C76762EC0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015037" cy="4757737"/>
              </a:xfrm>
              <a:prstGeom prst="rect">
                <a:avLst/>
              </a:prstGeom>
              <a:noFill/>
              <a:ln>
                <a:noFill/>
              </a:ln>
            </p:spPr>
          </p:pic>
          <p:sp>
            <p:nvSpPr>
              <p:cNvPr id="13" name="TextBox 4">
                <a:extLst>
                  <a:ext uri="{FF2B5EF4-FFF2-40B4-BE49-F238E27FC236}">
                    <a16:creationId xmlns:a16="http://schemas.microsoft.com/office/drawing/2014/main" id="{68F25C2A-931A-D24E-B85A-CD3F27FB51DA}"/>
                  </a:ext>
                </a:extLst>
              </p:cNvPr>
              <p:cNvSpPr txBox="1"/>
              <p:nvPr/>
            </p:nvSpPr>
            <p:spPr>
              <a:xfrm>
                <a:off x="-22353" y="3472961"/>
                <a:ext cx="3479488" cy="1513323"/>
              </a:xfrm>
              <a:prstGeom prst="rect">
                <a:avLst/>
              </a:prstGeom>
              <a:noFill/>
            </p:spPr>
            <p:txBody>
              <a:bodyPr wrap="square" rtlCol="0">
                <a:noAutofit/>
              </a:bodyPr>
              <a:lstStyle/>
              <a:p>
                <a:pPr marL="0" marR="0" algn="ctr">
                  <a:spcBef>
                    <a:spcPts val="0"/>
                  </a:spcBef>
                  <a:spcAft>
                    <a:spcPts val="0"/>
                  </a:spcAft>
                </a:pPr>
                <a:r>
                  <a:rPr lang="en-US" sz="800" kern="1200" dirty="0">
                    <a:solidFill>
                      <a:srgbClr val="000000"/>
                    </a:solidFill>
                    <a:effectLst/>
                    <a:highlight>
                      <a:srgbClr val="D3D3D3"/>
                    </a:highlight>
                    <a:latin typeface="Calibri" panose="020F0502020204030204" pitchFamily="34" charset="0"/>
                    <a:ea typeface="SimSun" panose="02010600030101010101" pitchFamily="2" charset="-122"/>
                    <a:cs typeface="Times New Roman" panose="02020603050405020304" pitchFamily="18" charset="0"/>
                  </a:rPr>
                  <a:t>Minimum Latitude - 34.65321 N</a:t>
                </a:r>
                <a:endParaRPr lang="en-US" sz="1000" dirty="0">
                  <a:effectLst/>
                  <a:latin typeface="Times New Roman" panose="02020603050405020304" pitchFamily="18" charset="0"/>
                  <a:ea typeface="SimSun" panose="02010600030101010101" pitchFamily="2" charset="-122"/>
                </a:endParaRPr>
              </a:p>
              <a:p>
                <a:pPr marL="0" marR="0" algn="ctr">
                  <a:spcBef>
                    <a:spcPts val="0"/>
                  </a:spcBef>
                  <a:spcAft>
                    <a:spcPts val="0"/>
                  </a:spcAft>
                </a:pPr>
                <a:r>
                  <a:rPr lang="en-US" sz="800" kern="1200" dirty="0">
                    <a:solidFill>
                      <a:srgbClr val="000000"/>
                    </a:solidFill>
                    <a:effectLst/>
                    <a:highlight>
                      <a:srgbClr val="D3D3D3"/>
                    </a:highlight>
                    <a:latin typeface="Calibri" panose="020F0502020204030204" pitchFamily="34" charset="0"/>
                    <a:ea typeface="SimSun" panose="02010600030101010101" pitchFamily="2" charset="-122"/>
                    <a:cs typeface="Times New Roman" panose="02020603050405020304" pitchFamily="18" charset="0"/>
                  </a:rPr>
                  <a:t>Maximum Latitude - 32.54672 N </a:t>
                </a:r>
                <a:endParaRPr lang="en-US" sz="1000" dirty="0">
                  <a:effectLst/>
                  <a:latin typeface="Times New Roman" panose="02020603050405020304" pitchFamily="18" charset="0"/>
                  <a:ea typeface="SimSun" panose="02010600030101010101" pitchFamily="2" charset="-122"/>
                </a:endParaRPr>
              </a:p>
              <a:p>
                <a:pPr marL="0" marR="0" algn="ctr">
                  <a:spcBef>
                    <a:spcPts val="0"/>
                  </a:spcBef>
                  <a:spcAft>
                    <a:spcPts val="0"/>
                  </a:spcAft>
                </a:pPr>
                <a:r>
                  <a:rPr lang="en-US" sz="800" kern="1200" dirty="0">
                    <a:solidFill>
                      <a:srgbClr val="000000"/>
                    </a:solidFill>
                    <a:effectLst/>
                    <a:highlight>
                      <a:srgbClr val="D3D3D3"/>
                    </a:highlight>
                    <a:latin typeface="Calibri" panose="020F0502020204030204" pitchFamily="34" charset="0"/>
                    <a:ea typeface="SimSun" panose="02010600030101010101" pitchFamily="2" charset="-122"/>
                    <a:cs typeface="Times New Roman" panose="02020603050405020304" pitchFamily="18" charset="0"/>
                  </a:rPr>
                  <a:t>Minimum Longitude - 117.9024 W</a:t>
                </a:r>
                <a:endParaRPr lang="en-US" sz="1000" dirty="0">
                  <a:effectLst/>
                  <a:latin typeface="Times New Roman" panose="02020603050405020304" pitchFamily="18" charset="0"/>
                  <a:ea typeface="SimSun" panose="02010600030101010101" pitchFamily="2" charset="-122"/>
                </a:endParaRPr>
              </a:p>
              <a:p>
                <a:pPr marL="0" marR="0" algn="ctr">
                  <a:spcBef>
                    <a:spcPts val="0"/>
                  </a:spcBef>
                  <a:spcAft>
                    <a:spcPts val="0"/>
                  </a:spcAft>
                </a:pPr>
                <a:r>
                  <a:rPr lang="en-US" sz="800" kern="1200" dirty="0">
                    <a:solidFill>
                      <a:srgbClr val="000000"/>
                    </a:solidFill>
                    <a:effectLst/>
                    <a:highlight>
                      <a:srgbClr val="D3D3D3"/>
                    </a:highlight>
                    <a:latin typeface="Calibri" panose="020F0502020204030204" pitchFamily="34" charset="0"/>
                    <a:ea typeface="SimSun" panose="02010600030101010101" pitchFamily="2" charset="-122"/>
                    <a:cs typeface="Times New Roman" panose="02020603050405020304" pitchFamily="18" charset="0"/>
                  </a:rPr>
                  <a:t>Maximum Longitude - 116.03124 W  </a:t>
                </a:r>
                <a:endParaRPr lang="en-US" sz="1000" dirty="0">
                  <a:effectLst/>
                  <a:latin typeface="Times New Roman" panose="02020603050405020304" pitchFamily="18" charset="0"/>
                  <a:ea typeface="SimSun" panose="02010600030101010101" pitchFamily="2" charset="-122"/>
                </a:endParaRPr>
              </a:p>
              <a:p>
                <a:pPr marL="0" marR="0" algn="ctr">
                  <a:spcBef>
                    <a:spcPts val="0"/>
                  </a:spcBef>
                  <a:spcAft>
                    <a:spcPts val="0"/>
                  </a:spcAft>
                </a:pPr>
                <a:r>
                  <a:rPr lang="en-US" sz="1800" kern="1200"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 </a:t>
                </a:r>
                <a:endParaRPr lang="en-US" sz="1000" dirty="0">
                  <a:effectLst/>
                  <a:latin typeface="Times New Roman" panose="02020603050405020304" pitchFamily="18" charset="0"/>
                  <a:ea typeface="SimSun" panose="02010600030101010101" pitchFamily="2" charset="-122"/>
                </a:endParaRPr>
              </a:p>
            </p:txBody>
          </p:sp>
          <p:sp>
            <p:nvSpPr>
              <p:cNvPr id="14" name="TextBox 5">
                <a:extLst>
                  <a:ext uri="{FF2B5EF4-FFF2-40B4-BE49-F238E27FC236}">
                    <a16:creationId xmlns:a16="http://schemas.microsoft.com/office/drawing/2014/main" id="{5526E681-4A43-6C4D-AB85-04BFD562D8F1}"/>
                  </a:ext>
                </a:extLst>
              </p:cNvPr>
              <p:cNvSpPr txBox="1"/>
              <p:nvPr/>
            </p:nvSpPr>
            <p:spPr>
              <a:xfrm>
                <a:off x="4947510" y="1016871"/>
                <a:ext cx="1106760" cy="513400"/>
              </a:xfrm>
              <a:prstGeom prst="rect">
                <a:avLst/>
              </a:prstGeom>
              <a:noFill/>
            </p:spPr>
            <p:txBody>
              <a:bodyPr wrap="square" rtlCol="0">
                <a:noAutofit/>
              </a:bodyPr>
              <a:lstStyle/>
              <a:p>
                <a:pPr marL="0" marR="0" algn="ctr">
                  <a:spcBef>
                    <a:spcPts val="0"/>
                  </a:spcBef>
                  <a:spcAft>
                    <a:spcPts val="0"/>
                  </a:spcAft>
                </a:pPr>
                <a:r>
                  <a:rPr lang="en-US" sz="1000" kern="1200" dirty="0">
                    <a:solidFill>
                      <a:srgbClr val="000000"/>
                    </a:solidFill>
                    <a:effectLst/>
                    <a:highlight>
                      <a:srgbClr val="00FFFF"/>
                    </a:highlight>
                    <a:latin typeface="Calibri" panose="020F0502020204030204" pitchFamily="34" charset="0"/>
                    <a:ea typeface="SimSun" panose="02010600030101010101" pitchFamily="2" charset="-122"/>
                    <a:cs typeface="Times New Roman" panose="02020603050405020304" pitchFamily="18" charset="0"/>
                  </a:rPr>
                  <a:t>Creek</a:t>
                </a:r>
                <a:r>
                  <a:rPr lang="en-US" sz="1800" kern="1200" dirty="0">
                    <a:solidFill>
                      <a:srgbClr val="000000"/>
                    </a:solidFill>
                    <a:effectLst/>
                    <a:highlight>
                      <a:srgbClr val="00FFFF"/>
                    </a:highlight>
                    <a:latin typeface="Calibri" panose="020F0502020204030204" pitchFamily="34" charset="0"/>
                    <a:ea typeface="SimSun" panose="02010600030101010101" pitchFamily="2" charset="-122"/>
                    <a:cs typeface="Times New Roman" panose="02020603050405020304" pitchFamily="18" charset="0"/>
                  </a:rPr>
                  <a:t> Fire</a:t>
                </a:r>
                <a:endParaRPr lang="en-US" sz="1000" dirty="0">
                  <a:effectLst/>
                  <a:latin typeface="Times New Roman" panose="02020603050405020304" pitchFamily="18" charset="0"/>
                  <a:ea typeface="SimSun" panose="02010600030101010101" pitchFamily="2" charset="-122"/>
                </a:endParaRPr>
              </a:p>
            </p:txBody>
          </p:sp>
          <p:sp>
            <p:nvSpPr>
              <p:cNvPr id="15" name="TextBox 6">
                <a:extLst>
                  <a:ext uri="{FF2B5EF4-FFF2-40B4-BE49-F238E27FC236}">
                    <a16:creationId xmlns:a16="http://schemas.microsoft.com/office/drawing/2014/main" id="{2566DC10-733C-1848-99AD-6440AD6B6E80}"/>
                  </a:ext>
                </a:extLst>
              </p:cNvPr>
              <p:cNvSpPr txBox="1"/>
              <p:nvPr/>
            </p:nvSpPr>
            <p:spPr>
              <a:xfrm>
                <a:off x="3359477" y="333977"/>
                <a:ext cx="929609" cy="491279"/>
              </a:xfrm>
              <a:prstGeom prst="rect">
                <a:avLst/>
              </a:prstGeom>
              <a:noFill/>
            </p:spPr>
            <p:txBody>
              <a:bodyPr wrap="square" rtlCol="0">
                <a:noAutofit/>
              </a:bodyPr>
              <a:lstStyle/>
              <a:p>
                <a:pPr marL="0" marR="0" algn="ctr">
                  <a:spcBef>
                    <a:spcPts val="0"/>
                  </a:spcBef>
                  <a:spcAft>
                    <a:spcPts val="0"/>
                  </a:spcAft>
                </a:pPr>
                <a:r>
                  <a:rPr lang="en-US" sz="1000" kern="1200">
                    <a:solidFill>
                      <a:srgbClr val="000000"/>
                    </a:solidFill>
                    <a:effectLst/>
                    <a:highlight>
                      <a:srgbClr val="00FFFF"/>
                    </a:highlight>
                    <a:latin typeface="Calibri" panose="020F0502020204030204" pitchFamily="34" charset="0"/>
                    <a:ea typeface="SimSun" panose="02010600030101010101" pitchFamily="2" charset="-122"/>
                    <a:cs typeface="Times New Roman" panose="02020603050405020304" pitchFamily="18" charset="0"/>
                  </a:rPr>
                  <a:t>Rye </a:t>
                </a:r>
                <a:r>
                  <a:rPr lang="en-US" sz="1800" kern="1200">
                    <a:solidFill>
                      <a:srgbClr val="000000"/>
                    </a:solidFill>
                    <a:effectLst/>
                    <a:highlight>
                      <a:srgbClr val="00FFFF"/>
                    </a:highlight>
                    <a:latin typeface="Calibri" panose="020F0502020204030204" pitchFamily="34" charset="0"/>
                    <a:ea typeface="SimSun" panose="02010600030101010101" pitchFamily="2" charset="-122"/>
                    <a:cs typeface="Times New Roman" panose="02020603050405020304" pitchFamily="18" charset="0"/>
                  </a:rPr>
                  <a:t>Fire</a:t>
                </a:r>
                <a:endParaRPr lang="en-US" sz="1000">
                  <a:effectLst/>
                  <a:latin typeface="Times New Roman" panose="02020603050405020304" pitchFamily="18" charset="0"/>
                  <a:ea typeface="SimSun" panose="02010600030101010101" pitchFamily="2" charset="-122"/>
                </a:endParaRPr>
              </a:p>
            </p:txBody>
          </p:sp>
          <p:cxnSp>
            <p:nvCxnSpPr>
              <p:cNvPr id="16" name="Straight Arrow Connector 15">
                <a:extLst>
                  <a:ext uri="{FF2B5EF4-FFF2-40B4-BE49-F238E27FC236}">
                    <a16:creationId xmlns:a16="http://schemas.microsoft.com/office/drawing/2014/main" id="{EEAD74C7-DFE4-BF4D-B88A-3B32BAB59A45}"/>
                  </a:ext>
                </a:extLst>
              </p:cNvPr>
              <p:cNvCxnSpPr>
                <a:cxnSpLocks/>
              </p:cNvCxnSpPr>
              <p:nvPr/>
            </p:nvCxnSpPr>
            <p:spPr>
              <a:xfrm>
                <a:off x="4090357" y="830807"/>
                <a:ext cx="170443" cy="368615"/>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9A5296-E188-E24F-8ED8-606A7010563B}"/>
                  </a:ext>
                </a:extLst>
              </p:cNvPr>
              <p:cNvCxnSpPr>
                <a:cxnSpLocks/>
              </p:cNvCxnSpPr>
              <p:nvPr/>
            </p:nvCxnSpPr>
            <p:spPr>
              <a:xfrm flipH="1">
                <a:off x="4947509" y="1630523"/>
                <a:ext cx="257428" cy="485423"/>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7" descr="Fire with solid fill">
                <a:extLst>
                  <a:ext uri="{FF2B5EF4-FFF2-40B4-BE49-F238E27FC236}">
                    <a16:creationId xmlns:a16="http://schemas.microsoft.com/office/drawing/2014/main" id="{5923E2E4-A46E-D643-9837-959FB00D3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95341" y="2089807"/>
                <a:ext cx="368968" cy="368968"/>
              </a:xfrm>
              <a:prstGeom prst="rect">
                <a:avLst/>
              </a:prstGeom>
            </p:spPr>
          </p:pic>
          <p:pic>
            <p:nvPicPr>
              <p:cNvPr id="19" name="Graphic 12" descr="Fire with solid fill">
                <a:extLst>
                  <a:ext uri="{FF2B5EF4-FFF2-40B4-BE49-F238E27FC236}">
                    <a16:creationId xmlns:a16="http://schemas.microsoft.com/office/drawing/2014/main" id="{74C8D2BD-4A73-7A45-BF8B-DA7BE7A369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29589" y="1147325"/>
                <a:ext cx="368968" cy="368968"/>
              </a:xfrm>
              <a:prstGeom prst="rect">
                <a:avLst/>
              </a:prstGeom>
            </p:spPr>
          </p:pic>
          <p:pic>
            <p:nvPicPr>
              <p:cNvPr id="20" name="Graphic 13" descr="Fire with solid fill">
                <a:extLst>
                  <a:ext uri="{FF2B5EF4-FFF2-40B4-BE49-F238E27FC236}">
                    <a16:creationId xmlns:a16="http://schemas.microsoft.com/office/drawing/2014/main" id="{57C8DD42-BACF-AE41-8246-FE55235D39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1101" y="1670303"/>
                <a:ext cx="405865" cy="405865"/>
              </a:xfrm>
              <a:prstGeom prst="rect">
                <a:avLst/>
              </a:prstGeom>
            </p:spPr>
          </p:pic>
        </p:grpSp>
        <p:sp>
          <p:nvSpPr>
            <p:cNvPr id="11" name="Text Box 13">
              <a:extLst>
                <a:ext uri="{FF2B5EF4-FFF2-40B4-BE49-F238E27FC236}">
                  <a16:creationId xmlns:a16="http://schemas.microsoft.com/office/drawing/2014/main" id="{365796D0-DBCE-FC44-9CF6-203B66C3D320}"/>
                </a:ext>
              </a:extLst>
            </p:cNvPr>
            <p:cNvSpPr txBox="1"/>
            <p:nvPr/>
          </p:nvSpPr>
          <p:spPr>
            <a:xfrm>
              <a:off x="76353" y="2617867"/>
              <a:ext cx="2928620" cy="24066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just">
                <a:spcBef>
                  <a:spcPts val="0"/>
                </a:spcBef>
                <a:spcAft>
                  <a:spcPts val="1000"/>
                </a:spcAft>
              </a:pPr>
              <a:r>
                <a:rPr lang="en-US" i="0" dirty="0">
                  <a:solidFill>
                    <a:schemeClr val="tx1"/>
                  </a:solidFill>
                  <a:effectLst/>
                  <a:latin typeface="Times New Roman" panose="02020603050405020304" pitchFamily="18" charset="0"/>
                  <a:ea typeface="SimSun" panose="02010600030101010101" pitchFamily="2" charset="-122"/>
                </a:rPr>
                <a:t>Fig. Area of interest for Fire History (San Diego, California)</a:t>
              </a:r>
              <a:endParaRPr lang="en-US" i="1" dirty="0">
                <a:solidFill>
                  <a:schemeClr val="tx1"/>
                </a:solidFill>
                <a:effectLst/>
                <a:latin typeface="Times New Roman" panose="02020603050405020304" pitchFamily="18" charset="0"/>
                <a:ea typeface="Times New Roman" panose="02020603050405020304" pitchFamily="18"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Data</a:t>
            </a:r>
            <a:r>
              <a:rPr lang="en" dirty="0">
                <a:latin typeface="Times New Roman" panose="02020603050405020304" pitchFamily="18" charset="0"/>
                <a:cs typeface="Times New Roman" panose="02020603050405020304" pitchFamily="18" charset="0"/>
              </a:rPr>
              <a:t> Sources</a:t>
            </a:r>
            <a:endParaRPr b="1" dirty="0">
              <a:solidFill>
                <a:srgbClr val="A61C00"/>
              </a:solidFill>
              <a:latin typeface="Times New Roman" panose="02020603050405020304" pitchFamily="18" charset="0"/>
              <a:cs typeface="Times New Roman" panose="02020603050405020304" pitchFamily="18" charset="0"/>
              <a:sym typeface="Raleway"/>
            </a:endParaRPr>
          </a:p>
        </p:txBody>
      </p:sp>
      <p:graphicFrame>
        <p:nvGraphicFramePr>
          <p:cNvPr id="2" name="Table 1">
            <a:extLst>
              <a:ext uri="{FF2B5EF4-FFF2-40B4-BE49-F238E27FC236}">
                <a16:creationId xmlns:a16="http://schemas.microsoft.com/office/drawing/2014/main" id="{D49CE372-03F6-2643-8D48-AFF425DCD113}"/>
              </a:ext>
            </a:extLst>
          </p:cNvPr>
          <p:cNvGraphicFramePr>
            <a:graphicFrameLocks noGrp="1"/>
          </p:cNvGraphicFramePr>
          <p:nvPr>
            <p:extLst>
              <p:ext uri="{D42A27DB-BD31-4B8C-83A1-F6EECF244321}">
                <p14:modId xmlns:p14="http://schemas.microsoft.com/office/powerpoint/2010/main" val="356969915"/>
              </p:ext>
            </p:extLst>
          </p:nvPr>
        </p:nvGraphicFramePr>
        <p:xfrm>
          <a:off x="311700" y="1502874"/>
          <a:ext cx="8520600" cy="2960483"/>
        </p:xfrm>
        <a:graphic>
          <a:graphicData uri="http://schemas.openxmlformats.org/drawingml/2006/table">
            <a:tbl>
              <a:tblPr>
                <a:tableStyleId>{F671D176-5344-4082-9E2C-E48B3CA97F19}</a:tableStyleId>
              </a:tblPr>
              <a:tblGrid>
                <a:gridCol w="2203785">
                  <a:extLst>
                    <a:ext uri="{9D8B030D-6E8A-4147-A177-3AD203B41FA5}">
                      <a16:colId xmlns:a16="http://schemas.microsoft.com/office/drawing/2014/main" val="1982049669"/>
                    </a:ext>
                  </a:extLst>
                </a:gridCol>
                <a:gridCol w="6316815">
                  <a:extLst>
                    <a:ext uri="{9D8B030D-6E8A-4147-A177-3AD203B41FA5}">
                      <a16:colId xmlns:a16="http://schemas.microsoft.com/office/drawing/2014/main" val="2314470519"/>
                    </a:ext>
                  </a:extLst>
                </a:gridCol>
              </a:tblGrid>
              <a:tr h="338986">
                <a:tc>
                  <a:txBody>
                    <a:bodyPr/>
                    <a:lstStyle/>
                    <a:p>
                      <a:pPr marL="0" marR="0" algn="ctr">
                        <a:spcBef>
                          <a:spcPts val="0"/>
                        </a:spcBef>
                        <a:spcAft>
                          <a:spcPts val="0"/>
                        </a:spcAft>
                      </a:pPr>
                      <a:r>
                        <a:rPr lang="en-US" sz="1600" dirty="0">
                          <a:effectLst/>
                        </a:rPr>
                        <a:t>Data</a:t>
                      </a:r>
                      <a:endParaRPr lang="en-US" sz="16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Sources</a:t>
                      </a:r>
                      <a:endParaRPr lang="en-US" sz="1600" b="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077280576"/>
                  </a:ext>
                </a:extLst>
              </a:tr>
              <a:tr h="1084759">
                <a:tc>
                  <a:txBody>
                    <a:bodyPr/>
                    <a:lstStyle/>
                    <a:p>
                      <a:pPr marL="0" marR="0" algn="just">
                        <a:spcBef>
                          <a:spcPts val="0"/>
                        </a:spcBef>
                        <a:spcAft>
                          <a:spcPts val="0"/>
                        </a:spcAft>
                      </a:pPr>
                      <a:r>
                        <a:rPr lang="en-US" sz="1600">
                          <a:effectLst/>
                        </a:rPr>
                        <a:t>Fire History</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600">
                          <a:effectLst/>
                        </a:rPr>
                        <a:t>Fire and Resource Assessment Program (FRAP), CAL Fire, United States Forest MSDA Project, Service region, Bureau of Land Management, and National park service</a:t>
                      </a:r>
                      <a:endParaRPr lang="en-US" sz="16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039910615"/>
                  </a:ext>
                </a:extLst>
              </a:tr>
              <a:tr h="542378">
                <a:tc>
                  <a:txBody>
                    <a:bodyPr/>
                    <a:lstStyle/>
                    <a:p>
                      <a:pPr marL="0" marR="0" algn="just">
                        <a:spcBef>
                          <a:spcPts val="0"/>
                        </a:spcBef>
                        <a:spcAft>
                          <a:spcPts val="0"/>
                        </a:spcAft>
                      </a:pPr>
                      <a:r>
                        <a:rPr lang="en-US" sz="1600">
                          <a:effectLst/>
                        </a:rPr>
                        <a:t>Weather</a:t>
                      </a:r>
                      <a:endParaRPr lang="en-US" sz="16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US" sz="1600">
                          <a:effectLst/>
                        </a:rPr>
                        <a:t>NCEO (National Center for Environmental Information) </a:t>
                      </a:r>
                      <a:endParaRPr lang="en-US" sz="16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30049850"/>
                  </a:ext>
                </a:extLst>
              </a:tr>
              <a:tr h="542378">
                <a:tc>
                  <a:txBody>
                    <a:bodyPr/>
                    <a:lstStyle/>
                    <a:p>
                      <a:pPr marL="0" marR="0" algn="just">
                        <a:spcBef>
                          <a:spcPts val="0"/>
                        </a:spcBef>
                        <a:spcAft>
                          <a:spcPts val="0"/>
                        </a:spcAft>
                      </a:pPr>
                      <a:r>
                        <a:rPr lang="en-US" sz="1600">
                          <a:effectLst/>
                        </a:rPr>
                        <a:t>Remote Sensing</a:t>
                      </a:r>
                      <a:endParaRPr lang="en-US" sz="16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US" sz="1600">
                          <a:effectLst/>
                        </a:rPr>
                        <a:t>Landsat 8 satellite using Google Earth Engine (GEE)</a:t>
                      </a:r>
                      <a:endParaRPr lang="en-US" sz="16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981802877"/>
                  </a:ext>
                </a:extLst>
              </a:tr>
              <a:tr h="451982">
                <a:tc>
                  <a:txBody>
                    <a:bodyPr/>
                    <a:lstStyle/>
                    <a:p>
                      <a:pPr marL="0" marR="0" algn="just">
                        <a:spcBef>
                          <a:spcPts val="0"/>
                        </a:spcBef>
                        <a:spcAft>
                          <a:spcPts val="0"/>
                        </a:spcAft>
                      </a:pPr>
                      <a:r>
                        <a:rPr lang="en-US" sz="1600">
                          <a:effectLst/>
                        </a:rPr>
                        <a:t>Vegetation</a:t>
                      </a:r>
                      <a:endParaRPr lang="en-US" sz="16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US" sz="1600" dirty="0">
                          <a:effectLst/>
                        </a:rPr>
                        <a:t>San Diego open GIS Data Portal</a:t>
                      </a:r>
                      <a:endParaRPr lang="en-US" sz="1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98583785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A61C00"/>
                </a:solidFill>
                <a:latin typeface="Times New Roman" panose="02020603050405020304" pitchFamily="18" charset="0"/>
                <a:cs typeface="Times New Roman" panose="02020603050405020304" pitchFamily="18" charset="0"/>
                <a:sym typeface="Raleway"/>
              </a:rPr>
              <a:t>Dataset study - Weather</a:t>
            </a:r>
            <a:endParaRPr dirty="0">
              <a:latin typeface="Times New Roman" panose="02020603050405020304" pitchFamily="18" charset="0"/>
              <a:cs typeface="Times New Roman" panose="02020603050405020304" pitchFamily="18" charset="0"/>
            </a:endParaRPr>
          </a:p>
        </p:txBody>
      </p:sp>
      <p:sp>
        <p:nvSpPr>
          <p:cNvPr id="132" name="Google Shape;13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Clr>
                <a:srgbClr val="000000"/>
              </a:buClr>
              <a:buSzPts val="1800"/>
              <a:buFont typeface="Karla"/>
              <a:buChar char="●"/>
            </a:pPr>
            <a:r>
              <a:rPr lang="en" dirty="0">
                <a:solidFill>
                  <a:srgbClr val="000000"/>
                </a:solidFill>
                <a:latin typeface="Karla"/>
                <a:ea typeface="Karla"/>
                <a:cs typeface="Karla"/>
                <a:sym typeface="Karla"/>
              </a:rPr>
              <a:t>Frequency - Daily</a:t>
            </a:r>
            <a:endParaRPr dirty="0">
              <a:solidFill>
                <a:srgbClr val="000000"/>
              </a:solidFill>
              <a:latin typeface="Karla"/>
              <a:ea typeface="Karla"/>
              <a:cs typeface="Karla"/>
              <a:sym typeface="Karla"/>
            </a:endParaRPr>
          </a:p>
          <a:p>
            <a:pPr marL="457200" lvl="0" indent="-342900" algn="just" rtl="0">
              <a:lnSpc>
                <a:spcPct val="100000"/>
              </a:lnSpc>
              <a:spcBef>
                <a:spcPts val="0"/>
              </a:spcBef>
              <a:spcAft>
                <a:spcPts val="0"/>
              </a:spcAft>
              <a:buClr>
                <a:srgbClr val="000000"/>
              </a:buClr>
              <a:buSzPts val="1800"/>
              <a:buFont typeface="Karla"/>
              <a:buChar char="●"/>
            </a:pPr>
            <a:r>
              <a:rPr lang="en" dirty="0">
                <a:solidFill>
                  <a:srgbClr val="000000"/>
                </a:solidFill>
                <a:latin typeface="Karla"/>
                <a:ea typeface="Karla"/>
                <a:cs typeface="Karla"/>
                <a:sym typeface="Karla"/>
              </a:rPr>
              <a:t>Data History - 2011 - 2018</a:t>
            </a:r>
            <a:endParaRPr dirty="0">
              <a:solidFill>
                <a:srgbClr val="000000"/>
              </a:solidFill>
              <a:latin typeface="Karla"/>
              <a:ea typeface="Karla"/>
              <a:cs typeface="Karla"/>
              <a:sym typeface="Karla"/>
            </a:endParaRPr>
          </a:p>
          <a:p>
            <a:pPr marL="114300" lvl="0" indent="0" algn="just" rtl="0">
              <a:lnSpc>
                <a:spcPct val="100000"/>
              </a:lnSpc>
              <a:spcBef>
                <a:spcPts val="0"/>
              </a:spcBef>
              <a:spcAft>
                <a:spcPts val="0"/>
              </a:spcAft>
              <a:buClr>
                <a:srgbClr val="000000"/>
              </a:buClr>
              <a:buSzPts val="1800"/>
              <a:buNone/>
            </a:pPr>
            <a:endParaRPr dirty="0">
              <a:solidFill>
                <a:schemeClr val="dk1"/>
              </a:solidFill>
            </a:endParaRPr>
          </a:p>
          <a:p>
            <a:pPr marL="0" lvl="0" indent="0" algn="just" rtl="0">
              <a:lnSpc>
                <a:spcPct val="100000"/>
              </a:lnSpc>
              <a:spcBef>
                <a:spcPts val="0"/>
              </a:spcBef>
              <a:spcAft>
                <a:spcPts val="0"/>
              </a:spcAft>
              <a:buNone/>
            </a:pPr>
            <a:endParaRPr dirty="0">
              <a:solidFill>
                <a:schemeClr val="dk1"/>
              </a:solidFill>
            </a:endParaRPr>
          </a:p>
        </p:txBody>
      </p:sp>
      <p:pic>
        <p:nvPicPr>
          <p:cNvPr id="133" name="Google Shape;133;p21"/>
          <p:cNvPicPr preferRelativeResize="0"/>
          <p:nvPr/>
        </p:nvPicPr>
        <p:blipFill>
          <a:blip r:embed="rId3">
            <a:alphaModFix/>
          </a:blip>
          <a:stretch>
            <a:fillRect/>
          </a:stretch>
        </p:blipFill>
        <p:spPr>
          <a:xfrm>
            <a:off x="311700" y="2185700"/>
            <a:ext cx="8434550" cy="2012550"/>
          </a:xfrm>
          <a:prstGeom prst="rect">
            <a:avLst/>
          </a:prstGeom>
          <a:noFill/>
          <a:ln w="9525" cap="flat" cmpd="sng">
            <a:solidFill>
              <a:srgbClr val="980000"/>
            </a:solidFill>
            <a:prstDash val="solid"/>
            <a:round/>
            <a:headEnd type="none" w="sm" len="sm"/>
            <a:tailEnd type="none" w="sm" len="sm"/>
          </a:ln>
        </p:spPr>
      </p:pic>
      <p:pic>
        <p:nvPicPr>
          <p:cNvPr id="134" name="Google Shape;134;p21"/>
          <p:cNvPicPr preferRelativeResize="0"/>
          <p:nvPr/>
        </p:nvPicPr>
        <p:blipFill>
          <a:blip r:embed="rId4">
            <a:alphaModFix/>
          </a:blip>
          <a:stretch>
            <a:fillRect/>
          </a:stretch>
        </p:blipFill>
        <p:spPr>
          <a:xfrm>
            <a:off x="7547825" y="445025"/>
            <a:ext cx="1064450" cy="867575"/>
          </a:xfrm>
          <a:prstGeom prst="rect">
            <a:avLst/>
          </a:prstGeom>
          <a:noFill/>
          <a:ln w="9525" cap="flat" cmpd="sng">
            <a:solidFill>
              <a:srgbClr val="980000"/>
            </a:solidFill>
            <a:prstDash val="solid"/>
            <a:round/>
            <a:headEnd type="none" w="sm" len="sm"/>
            <a:tailEnd type="none" w="sm" len="sm"/>
          </a:ln>
        </p:spPr>
      </p:pic>
      <p:sp>
        <p:nvSpPr>
          <p:cNvPr id="135" name="Google Shape;135;p21"/>
          <p:cNvSpPr txBox="1"/>
          <p:nvPr/>
        </p:nvSpPr>
        <p:spPr>
          <a:xfrm>
            <a:off x="-325450" y="4274675"/>
            <a:ext cx="9071700" cy="3000000"/>
          </a:xfrm>
          <a:prstGeom prst="rect">
            <a:avLst/>
          </a:prstGeom>
          <a:noFill/>
          <a:ln>
            <a:noFill/>
          </a:ln>
        </p:spPr>
        <p:txBody>
          <a:bodyPr spcFirstLastPara="1" wrap="square" lIns="91425" tIns="91425" rIns="91425" bIns="91425" anchor="t" anchorCtr="0">
            <a:noAutofit/>
          </a:bodyPr>
          <a:lstStyle/>
          <a:p>
            <a:pPr marL="914400" lvl="0" indent="0" algn="just" rtl="0">
              <a:spcBef>
                <a:spcPts val="0"/>
              </a:spcBef>
              <a:spcAft>
                <a:spcPts val="0"/>
              </a:spcAft>
              <a:buNone/>
            </a:pPr>
            <a:r>
              <a:rPr lang="en">
                <a:latin typeface="Karla"/>
                <a:ea typeface="Karla"/>
                <a:cs typeface="Karla"/>
                <a:sym typeface="Karla"/>
              </a:rPr>
              <a:t>DataSource: </a:t>
            </a:r>
            <a:r>
              <a:rPr lang="en" b="1">
                <a:latin typeface="Karla"/>
                <a:ea typeface="Karla"/>
                <a:cs typeface="Karla"/>
                <a:sym typeface="Karla"/>
              </a:rPr>
              <a:t>NCEI (National Center for environmental information):</a:t>
            </a:r>
            <a:r>
              <a:rPr lang="en">
                <a:solidFill>
                  <a:srgbClr val="980000"/>
                </a:solidFill>
                <a:latin typeface="Karla"/>
                <a:ea typeface="Karla"/>
                <a:cs typeface="Karla"/>
                <a:sym typeface="Karla"/>
              </a:rPr>
              <a:t> </a:t>
            </a:r>
            <a:r>
              <a:rPr lang="en" u="sng">
                <a:solidFill>
                  <a:srgbClr val="0000FF"/>
                </a:solidFill>
                <a:latin typeface="Karla"/>
                <a:ea typeface="Karla"/>
                <a:cs typeface="Karla"/>
                <a:sym typeface="Karla"/>
                <a:hlinkClick r:id="rId5"/>
              </a:rPr>
              <a:t>https://www.ncei.noaa.gov/data/global-summary-of-the-day/access/</a:t>
            </a:r>
            <a:endParaRPr>
              <a:solidFill>
                <a:srgbClr val="0000FF"/>
              </a:solidFill>
              <a:latin typeface="Karla"/>
              <a:ea typeface="Karla"/>
              <a:cs typeface="Karla"/>
              <a:sym typeface="Karla"/>
            </a:endParaRPr>
          </a:p>
        </p:txBody>
      </p:sp>
      <p:pic>
        <p:nvPicPr>
          <p:cNvPr id="136" name="Google Shape;136;p21"/>
          <p:cNvPicPr preferRelativeResize="0"/>
          <p:nvPr/>
        </p:nvPicPr>
        <p:blipFill>
          <a:blip r:embed="rId6">
            <a:alphaModFix/>
          </a:blip>
          <a:stretch>
            <a:fillRect/>
          </a:stretch>
        </p:blipFill>
        <p:spPr>
          <a:xfrm>
            <a:off x="4877050" y="445025"/>
            <a:ext cx="2398300" cy="8675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1736</Words>
  <Application>Microsoft Macintosh PowerPoint</Application>
  <PresentationFormat>On-screen Show (16:9)</PresentationFormat>
  <Paragraphs>283</Paragraphs>
  <Slides>28</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Helvetica Neue</vt:lpstr>
      <vt:lpstr>Calibri</vt:lpstr>
      <vt:lpstr>Arial</vt:lpstr>
      <vt:lpstr>Wingdings</vt:lpstr>
      <vt:lpstr>Karla</vt:lpstr>
      <vt:lpstr>Raleway</vt:lpstr>
      <vt:lpstr>Times New Roman</vt:lpstr>
      <vt:lpstr>Simple Light</vt:lpstr>
      <vt:lpstr>   Wildfire Fire Risk Prediction and Detection using Machine Learning in San Diego, California  </vt:lpstr>
      <vt:lpstr>Introduction</vt:lpstr>
      <vt:lpstr>Problem Statement</vt:lpstr>
      <vt:lpstr>Motivation</vt:lpstr>
      <vt:lpstr>Solution </vt:lpstr>
      <vt:lpstr>Related Work </vt:lpstr>
      <vt:lpstr>Study Area</vt:lpstr>
      <vt:lpstr>Data Sources</vt:lpstr>
      <vt:lpstr>Dataset study - Weather</vt:lpstr>
      <vt:lpstr>Dataset study - Fire History</vt:lpstr>
      <vt:lpstr>Dataset study - Remote Sensing Data</vt:lpstr>
      <vt:lpstr>Dataset study - Remote Sensing Data</vt:lpstr>
      <vt:lpstr>Data Pre-processing </vt:lpstr>
      <vt:lpstr>Data Pre-processing - Atmospheric Correction </vt:lpstr>
      <vt:lpstr>Data Pre-processing - Satellite Bands</vt:lpstr>
      <vt:lpstr>Data Pre-processing - GeoTiff Tiling using rasterio</vt:lpstr>
      <vt:lpstr>Data Preprocessing - Band Overlay and Tiling</vt:lpstr>
      <vt:lpstr>Data Preprocessing – Vegetation Data (NDVI  Statistical Analysis) </vt:lpstr>
      <vt:lpstr>Statistical Analysis - Fire Risk Index - NDVI</vt:lpstr>
      <vt:lpstr>Fire Risk Prediction Models</vt:lpstr>
      <vt:lpstr>Results - Weather Model : Fire Risk Prediction</vt:lpstr>
      <vt:lpstr>Results - Remote sensing : Fire Risk Prediction</vt:lpstr>
      <vt:lpstr>Results - Ensemble model : Fire Risk Prediction</vt:lpstr>
      <vt:lpstr>Fire Detection Model</vt:lpstr>
      <vt:lpstr>Model Evaluation - Fire Detection</vt:lpstr>
      <vt:lpstr>Different Models and Comparisons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Wildfire Fire Risk Prediction and Detection using Machine Learning in San Diego, California  </dc:title>
  <cp:lastModifiedBy>Ashima Malik</cp:lastModifiedBy>
  <cp:revision>3</cp:revision>
  <dcterms:modified xsi:type="dcterms:W3CDTF">2021-09-13T07:24:35Z</dcterms:modified>
</cp:coreProperties>
</file>